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4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9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0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1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8.xml" ContentType="application/vnd.openxmlformats-officedocument.presentationml.notesSlide+xml"/>
  <Override PartName="/ppt/charts/chart24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5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5"/>
  </p:sldMasterIdLst>
  <p:notesMasterIdLst>
    <p:notesMasterId r:id="rId21"/>
  </p:notesMasterIdLst>
  <p:handoutMasterIdLst>
    <p:handoutMasterId r:id="rId22"/>
  </p:handoutMasterIdLst>
  <p:sldIdLst>
    <p:sldId id="256" r:id="rId6"/>
    <p:sldId id="257" r:id="rId7"/>
    <p:sldId id="259" r:id="rId8"/>
    <p:sldId id="258" r:id="rId9"/>
    <p:sldId id="261" r:id="rId10"/>
    <p:sldId id="263" r:id="rId11"/>
    <p:sldId id="264" r:id="rId12"/>
    <p:sldId id="262" r:id="rId13"/>
    <p:sldId id="265" r:id="rId14"/>
    <p:sldId id="266" r:id="rId15"/>
    <p:sldId id="267" r:id="rId16"/>
    <p:sldId id="271" r:id="rId17"/>
    <p:sldId id="272" r:id="rId18"/>
    <p:sldId id="274" r:id="rId19"/>
    <p:sldId id="273" r:id="rId20"/>
  </p:sldIdLst>
  <p:sldSz cx="9144000" cy="5143500" type="screen16x9"/>
  <p:notesSz cx="6797675" cy="9926638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81">
          <p15:clr>
            <a:srgbClr val="A4A3A4"/>
          </p15:clr>
        </p15:guide>
        <p15:guide id="2" orient="horz" pos="3026">
          <p15:clr>
            <a:srgbClr val="A4A3A4"/>
          </p15:clr>
        </p15:guide>
        <p15:guide id="3" orient="horz" pos="3117">
          <p15:clr>
            <a:srgbClr val="A4A3A4"/>
          </p15:clr>
        </p15:guide>
        <p15:guide id="4" orient="horz" pos="577">
          <p15:clr>
            <a:srgbClr val="A4A3A4"/>
          </p15:clr>
        </p15:guide>
        <p15:guide id="5" orient="horz" pos="2618">
          <p15:clr>
            <a:srgbClr val="A4A3A4"/>
          </p15:clr>
        </p15:guide>
        <p15:guide id="6" orient="horz" pos="2527">
          <p15:clr>
            <a:srgbClr val="A4A3A4"/>
          </p15:clr>
        </p15:guide>
        <p15:guide id="7" orient="horz" pos="2119">
          <p15:clr>
            <a:srgbClr val="A4A3A4"/>
          </p15:clr>
        </p15:guide>
        <p15:guide id="8" orient="horz" pos="2028">
          <p15:clr>
            <a:srgbClr val="A4A3A4"/>
          </p15:clr>
        </p15:guide>
        <p15:guide id="9" orient="horz" pos="1620">
          <p15:clr>
            <a:srgbClr val="A4A3A4"/>
          </p15:clr>
        </p15:guide>
        <p15:guide id="10" orient="horz" pos="1529">
          <p15:clr>
            <a:srgbClr val="A4A3A4"/>
          </p15:clr>
        </p15:guide>
        <p15:guide id="11" orient="horz" pos="1121">
          <p15:clr>
            <a:srgbClr val="A4A3A4"/>
          </p15:clr>
        </p15:guide>
        <p15:guide id="12" orient="horz" pos="1030">
          <p15:clr>
            <a:srgbClr val="A4A3A4"/>
          </p15:clr>
        </p15:guide>
        <p15:guide id="13" orient="horz" pos="486">
          <p15:clr>
            <a:srgbClr val="A4A3A4"/>
          </p15:clr>
        </p15:guide>
        <p15:guide id="14" orient="horz" pos="804">
          <p15:clr>
            <a:srgbClr val="A4A3A4"/>
          </p15:clr>
        </p15:guide>
        <p15:guide id="15" orient="horz" pos="123">
          <p15:clr>
            <a:srgbClr val="A4A3A4"/>
          </p15:clr>
        </p15:guide>
        <p15:guide id="16" orient="horz" pos="894">
          <p15:clr>
            <a:srgbClr val="A4A3A4"/>
          </p15:clr>
        </p15:guide>
        <p15:guide id="17" pos="2835">
          <p15:clr>
            <a:srgbClr val="A4A3A4"/>
          </p15:clr>
        </p15:guide>
        <p15:guide id="18" pos="2925">
          <p15:clr>
            <a:srgbClr val="A4A3A4"/>
          </p15:clr>
        </p15:guide>
        <p15:guide id="19" pos="3742">
          <p15:clr>
            <a:srgbClr val="A4A3A4"/>
          </p15:clr>
        </p15:guide>
        <p15:guide id="20" pos="3833">
          <p15:clr>
            <a:srgbClr val="A4A3A4"/>
          </p15:clr>
        </p15:guide>
        <p15:guide id="21" pos="4649">
          <p15:clr>
            <a:srgbClr val="A4A3A4"/>
          </p15:clr>
        </p15:guide>
        <p15:guide id="22" pos="4740">
          <p15:clr>
            <a:srgbClr val="A4A3A4"/>
          </p15:clr>
        </p15:guide>
        <p15:guide id="23" pos="2018">
          <p15:clr>
            <a:srgbClr val="A4A3A4"/>
          </p15:clr>
        </p15:guide>
        <p15:guide id="24" pos="1927">
          <p15:clr>
            <a:srgbClr val="A4A3A4"/>
          </p15:clr>
        </p15:guide>
        <p15:guide id="25" pos="1111">
          <p15:clr>
            <a:srgbClr val="A4A3A4"/>
          </p15:clr>
        </p15:guide>
        <p15:guide id="26" pos="1020">
          <p15:clr>
            <a:srgbClr val="A4A3A4"/>
          </p15:clr>
        </p15:guide>
        <p15:guide id="27" pos="204">
          <p15:clr>
            <a:srgbClr val="A4A3A4"/>
          </p15:clr>
        </p15:guide>
        <p15:guide id="28" pos="55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5938">
          <p15:clr>
            <a:srgbClr val="A4A3A4"/>
          </p15:clr>
        </p15:guide>
        <p15:guide id="2" orient="horz" pos="495">
          <p15:clr>
            <a:srgbClr val="A4A3A4"/>
          </p15:clr>
        </p15:guide>
        <p15:guide id="3" pos="281">
          <p15:clr>
            <a:srgbClr val="A4A3A4"/>
          </p15:clr>
        </p15:guide>
        <p15:guide id="4" pos="40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115FB49-3FBE-41CF-8DFC-A938FE5134F0}">
  <a:tblStyle styleId="{C115FB49-3FBE-41CF-8DFC-A938FE5134F0}" styleName="GfK Group Tabe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6350" cmpd="sng">
              <a:solidFill>
                <a:schemeClr val="lt2"/>
              </a:solidFill>
              <a:prstDash val="dash"/>
            </a:ln>
          </a:top>
          <a:bottom>
            <a:ln w="6350" cmpd="sng">
              <a:solidFill>
                <a:schemeClr val="lt2"/>
              </a:solidFill>
              <a:prstDash val="dash"/>
            </a:ln>
          </a:bottom>
          <a:insideH>
            <a:ln w="6350" cmpd="sng">
              <a:solidFill>
                <a:schemeClr val="lt2"/>
              </a:solidFill>
              <a:prstDash val="dash"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V>
      <a:tcStyle>
        <a:tcBdr/>
        <a:fill>
          <a:solidFill>
            <a:srgbClr val="E8E7E6"/>
          </a:solidFill>
        </a:fill>
      </a:tcStyle>
    </a:band1V>
    <a:lastCol>
      <a:tcStyle>
        <a:tcBdr/>
        <a:fill>
          <a:solidFill>
            <a:srgbClr val="E8E7E6"/>
          </a:solidFill>
        </a:fill>
      </a:tcStyle>
    </a:lastCol>
    <a:firstCol>
      <a:tcStyle>
        <a:tcBdr/>
        <a:fill>
          <a:solidFill>
            <a:srgbClr val="E8E7E6"/>
          </a:solidFill>
        </a:fill>
      </a:tcStyle>
    </a:firstCol>
    <a:lastRow>
      <a:tcTxStyle b="on"/>
      <a:tcStyle>
        <a:tcBdr>
          <a:top>
            <a:ln w="9525" cmpd="sng">
              <a:solidFill>
                <a:schemeClr val="dk1"/>
              </a:solidFill>
            </a:ln>
          </a:top>
          <a:bottom>
            <a:ln w="9525" cmpd="sng">
              <a:solidFill>
                <a:schemeClr val="dk1"/>
              </a:solidFill>
            </a:ln>
          </a:bottom>
        </a:tcBdr>
      </a:tcStyle>
    </a:lastRow>
    <a:firstRow>
      <a:tcTxStyle b="on"/>
      <a:tcStyle>
        <a:tcBdr>
          <a:top>
            <a:ln>
              <a:noFill/>
            </a:ln>
          </a:top>
          <a:bottom>
            <a:ln w="9525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09" autoAdjust="0"/>
    <p:restoredTop sz="84950" autoAdjust="0"/>
  </p:normalViewPr>
  <p:slideViewPr>
    <p:cSldViewPr showGuides="1">
      <p:cViewPr varScale="1">
        <p:scale>
          <a:sx n="59" d="100"/>
          <a:sy n="59" d="100"/>
        </p:scale>
        <p:origin x="1210" y="58"/>
      </p:cViewPr>
      <p:guideLst>
        <p:guide orient="horz" pos="2981"/>
        <p:guide orient="horz" pos="3026"/>
        <p:guide orient="horz" pos="3117"/>
        <p:guide orient="horz" pos="577"/>
        <p:guide orient="horz" pos="2618"/>
        <p:guide orient="horz" pos="2527"/>
        <p:guide orient="horz" pos="2119"/>
        <p:guide orient="horz" pos="2028"/>
        <p:guide orient="horz" pos="1620"/>
        <p:guide orient="horz" pos="1529"/>
        <p:guide orient="horz" pos="1121"/>
        <p:guide orient="horz" pos="1030"/>
        <p:guide orient="horz" pos="486"/>
        <p:guide orient="horz" pos="804"/>
        <p:guide orient="horz" pos="123"/>
        <p:guide orient="horz" pos="894"/>
        <p:guide pos="2835"/>
        <p:guide pos="2925"/>
        <p:guide pos="3742"/>
        <p:guide pos="3833"/>
        <p:guide pos="4649"/>
        <p:guide pos="4740"/>
        <p:guide pos="2018"/>
        <p:guide pos="1927"/>
        <p:guide pos="1111"/>
        <p:guide pos="1020"/>
        <p:guide pos="204"/>
        <p:guide pos="55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1566" y="-774"/>
      </p:cViewPr>
      <p:guideLst>
        <p:guide orient="horz" pos="5938"/>
        <p:guide orient="horz" pos="495"/>
        <p:guide pos="281"/>
        <p:guide pos="40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uardo.lima\Downloads\Arquivos%20Entregas\Thomsom%20Reuters\An&#225;lise%20T.%20Mercado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uardo.lima\Downloads\Arquivos%20Entregas\Thomsom%20Reuters\An&#225;lise%20T.%20Mercado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uardo.lima\Downloads\Arquivos%20Entregas\Thomsom%20Reuters\An&#225;lise%20T.%20Mercado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uardo.lima\Downloads\Arquivos%20Entregas\Thomsom%20Reuters\An&#225;lise%20T.%20Mercado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uardo.lima\Downloads\Arquivos%20Entregas\Thomsom%20Reuters\An&#225;lise%20T.%20Mercado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uardo.lima\Downloads\Arquivos%20Entregas\Thomsom%20Reuters\An&#225;lise%20T.%20Mercado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uardo.lima\Downloads\Arquivos%20Entregas\Thomsom%20Reuters\An&#225;lise%20T.%20Mercado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Volume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Report1!$G$2:$G$3</c:f>
              <c:numCache>
                <c:formatCode>#,##0</c:formatCode>
                <c:ptCount val="2"/>
                <c:pt idx="0">
                  <c:v>53.916019255000606</c:v>
                </c:pt>
                <c:pt idx="1">
                  <c:v>53.831023627000533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C3-4544-A713-D59FF1AC7D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27"/>
        <c:axId val="668474792"/>
        <c:axId val="668473480"/>
      </c:barChart>
      <c:lineChart>
        <c:grouping val="standard"/>
        <c:varyColors val="0"/>
        <c:ser>
          <c:idx val="1"/>
          <c:order val="1"/>
          <c:tx>
            <c:v>Valor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Report1!$F$2:$F$3</c:f>
              <c:numCache>
                <c:formatCode>0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Report1!$H$2:$H$3</c:f>
              <c:numCache>
                <c:formatCode>#,##0</c:formatCode>
                <c:ptCount val="2"/>
                <c:pt idx="0">
                  <c:v>2272.4173987905015</c:v>
                </c:pt>
                <c:pt idx="1">
                  <c:v>2259.5395854618923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C3-4544-A713-D59FF1AC7D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0628080"/>
        <c:axId val="410629064"/>
      </c:lineChart>
      <c:catAx>
        <c:axId val="41062808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10629064"/>
        <c:crosses val="autoZero"/>
        <c:auto val="1"/>
        <c:lblAlgn val="ctr"/>
        <c:lblOffset val="100"/>
        <c:noMultiLvlLbl val="0"/>
      </c:catAx>
      <c:valAx>
        <c:axId val="410629064"/>
        <c:scaling>
          <c:orientation val="minMax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10628080"/>
        <c:crosses val="autoZero"/>
        <c:crossBetween val="between"/>
      </c:valAx>
      <c:valAx>
        <c:axId val="668473480"/>
        <c:scaling>
          <c:orientation val="minMax"/>
          <c:max val="70"/>
          <c:min val="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68474792"/>
        <c:crosses val="max"/>
        <c:crossBetween val="between"/>
      </c:valAx>
      <c:catAx>
        <c:axId val="668474792"/>
        <c:scaling>
          <c:orientation val="minMax"/>
        </c:scaling>
        <c:delete val="1"/>
        <c:axPos val="b"/>
        <c:majorTickMark val="out"/>
        <c:minorTickMark val="none"/>
        <c:tickLblPos val="nextTo"/>
        <c:crossAx val="6684734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394152225938983E-2"/>
          <c:y val="4.2178741853720982E-2"/>
          <c:w val="0.97012272735479443"/>
          <c:h val="0.8539335375344003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Literatura Estrangeira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Planilha1!$B$2:$B$3</c:f>
              <c:numCache>
                <c:formatCode>0.0%</c:formatCode>
                <c:ptCount val="2"/>
                <c:pt idx="0">
                  <c:v>0.16338799347684763</c:v>
                </c:pt>
                <c:pt idx="1">
                  <c:v>0.16150402261024685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EA-457B-AE4F-DB5CF0B5EE7A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Ficção Infantil Juvenil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Planilha1!$C$2:$C$3</c:f>
              <c:numCache>
                <c:formatCode>0.0%</c:formatCode>
                <c:ptCount val="2"/>
                <c:pt idx="0">
                  <c:v>0.1765299881143744</c:v>
                </c:pt>
                <c:pt idx="1">
                  <c:v>0.16810357266610684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EA-457B-AE4F-DB5CF0B5EE7A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Didaticos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Planilha1!$D$2:$D$3</c:f>
              <c:numCache>
                <c:formatCode>0.0%</c:formatCode>
                <c:ptCount val="2"/>
                <c:pt idx="0">
                  <c:v>7.9109532965456864E-2</c:v>
                </c:pt>
                <c:pt idx="1">
                  <c:v>7.3755096595387537E-2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EA-457B-AE4F-DB5CF0B5EE7A}"/>
            </c:ext>
          </c:extLst>
        </c:ser>
        <c:ser>
          <c:idx val="3"/>
          <c:order val="3"/>
          <c:tx>
            <c:strRef>
              <c:f>Planilha1!$E$1</c:f>
              <c:strCache>
                <c:ptCount val="1"/>
                <c:pt idx="0">
                  <c:v>Direito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Planilha1!$E$2:$E$3</c:f>
              <c:numCache>
                <c:formatCode>0.0%</c:formatCode>
                <c:ptCount val="2"/>
                <c:pt idx="0">
                  <c:v>8.3010458279110508E-2</c:v>
                </c:pt>
                <c:pt idx="1">
                  <c:v>7.6407068697606412E-2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EA-457B-AE4F-DB5CF0B5EE7A}"/>
            </c:ext>
          </c:extLst>
        </c:ser>
        <c:ser>
          <c:idx val="4"/>
          <c:order val="4"/>
          <c:tx>
            <c:strRef>
              <c:f>Planilha1!$F$1</c:f>
              <c:strCache>
                <c:ptCount val="1"/>
                <c:pt idx="0">
                  <c:v>Ciências Humanas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Planilha1!$F$2:$F$3</c:f>
              <c:numCache>
                <c:formatCode>0.0%</c:formatCode>
                <c:ptCount val="2"/>
                <c:pt idx="0">
                  <c:v>6.5392136445916155E-2</c:v>
                </c:pt>
                <c:pt idx="1">
                  <c:v>7.1342767321101633E-2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EA-457B-AE4F-DB5CF0B5EE7A}"/>
            </c:ext>
          </c:extLst>
        </c:ser>
        <c:ser>
          <c:idx val="5"/>
          <c:order val="5"/>
          <c:tx>
            <c:strRef>
              <c:f>Planilha1!$G$1</c:f>
              <c:strCache>
                <c:ptCount val="1"/>
                <c:pt idx="0">
                  <c:v>Medicina e Saude / Psicologia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Planilha1!$G$2:$G$3</c:f>
              <c:numCache>
                <c:formatCode>0.0%</c:formatCode>
                <c:ptCount val="2"/>
                <c:pt idx="0">
                  <c:v>4.8641700992463857E-2</c:v>
                </c:pt>
                <c:pt idx="1">
                  <c:v>5.1067803409241865E-2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EA-457B-AE4F-DB5CF0B5EE7A}"/>
            </c:ext>
          </c:extLst>
        </c:ser>
        <c:ser>
          <c:idx val="6"/>
          <c:order val="6"/>
          <c:tx>
            <c:strRef>
              <c:f>Planilha1!$H$1</c:f>
              <c:strCache>
                <c:ptCount val="1"/>
                <c:pt idx="0">
                  <c:v>Administraçao / Economia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Planilha1!$H$2:$H$3</c:f>
              <c:numCache>
                <c:formatCode>0.0%</c:formatCode>
                <c:ptCount val="2"/>
                <c:pt idx="0">
                  <c:v>5.1145155674841937E-2</c:v>
                </c:pt>
                <c:pt idx="1">
                  <c:v>6.1414611003939718E-2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EA-457B-AE4F-DB5CF0B5EE7A}"/>
            </c:ext>
          </c:extLst>
        </c:ser>
        <c:ser>
          <c:idx val="7"/>
          <c:order val="7"/>
          <c:tx>
            <c:strRef>
              <c:f>Planilha1!$I$1</c:f>
              <c:strCache>
                <c:ptCount val="1"/>
                <c:pt idx="0">
                  <c:v>Autoajuda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Planilha1!$I$2:$I$3</c:f>
              <c:numCache>
                <c:formatCode>0.0%</c:formatCode>
                <c:ptCount val="2"/>
                <c:pt idx="0">
                  <c:v>4.7418113075029397E-2</c:v>
                </c:pt>
                <c:pt idx="1">
                  <c:v>6.5779359085040248E-2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DEA-457B-AE4F-DB5CF0B5EE7A}"/>
            </c:ext>
          </c:extLst>
        </c:ser>
        <c:ser>
          <c:idx val="8"/>
          <c:order val="8"/>
          <c:tx>
            <c:strRef>
              <c:f>Planilha1!$J$1</c:f>
              <c:strCache>
                <c:ptCount val="1"/>
                <c:pt idx="0">
                  <c:v>Religiões / Crenças / Esoterismo</c:v>
                </c:pt>
              </c:strCache>
            </c:strRef>
          </c:tx>
          <c:spPr>
            <a:solidFill>
              <a:srgbClr val="F0AB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Planilha1!$J$2:$J$3</c:f>
              <c:numCache>
                <c:formatCode>0.0%</c:formatCode>
                <c:ptCount val="2"/>
                <c:pt idx="0">
                  <c:v>5.0323470541564871E-2</c:v>
                </c:pt>
                <c:pt idx="1">
                  <c:v>5.0332935747519285E-2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DEA-457B-AE4F-DB5CF0B5EE7A}"/>
            </c:ext>
          </c:extLst>
        </c:ser>
        <c:ser>
          <c:idx val="9"/>
          <c:order val="9"/>
          <c:tx>
            <c:strRef>
              <c:f>Planilha1!$K$1</c:f>
              <c:strCache>
                <c:ptCount val="1"/>
                <c:pt idx="0">
                  <c:v>HQ / Jogos</c:v>
                </c:pt>
              </c:strCache>
            </c:strRef>
          </c:tx>
          <c:spPr>
            <a:solidFill>
              <a:srgbClr val="FCC00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644A-4FC5-BF64-EA593521D66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44A-4FC5-BF64-EA593521D6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Planilha1!$K$2:$K$3</c:f>
              <c:numCache>
                <c:formatCode>0.0%</c:formatCode>
                <c:ptCount val="2"/>
                <c:pt idx="0">
                  <c:v>2.547116847024701E-2</c:v>
                </c:pt>
                <c:pt idx="1">
                  <c:v>2.8186351142407216E-2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DEA-457B-AE4F-DB5CF0B5EE7A}"/>
            </c:ext>
          </c:extLst>
        </c:ser>
        <c:ser>
          <c:idx val="10"/>
          <c:order val="10"/>
          <c:tx>
            <c:strRef>
              <c:f>Planilha1!$L$1</c:f>
              <c:strCache>
                <c:ptCount val="1"/>
                <c:pt idx="0">
                  <c:v>Dicionários / Idiomas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Planilha1!$L$2:$L$3</c:f>
              <c:numCache>
                <c:formatCode>0.0%</c:formatCode>
                <c:ptCount val="2"/>
                <c:pt idx="0">
                  <c:v>3.9859211450543136E-2</c:v>
                </c:pt>
                <c:pt idx="1">
                  <c:v>3.978100182702668E-2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DEA-457B-AE4F-DB5CF0B5EE7A}"/>
            </c:ext>
          </c:extLst>
        </c:ser>
        <c:ser>
          <c:idx val="11"/>
          <c:order val="11"/>
          <c:tx>
            <c:strRef>
              <c:f>Planilha1!$M$1</c:f>
              <c:strCache>
                <c:ptCount val="1"/>
                <c:pt idx="0">
                  <c:v>Outros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Planilha1!$M$2:$M$3</c:f>
              <c:numCache>
                <c:formatCode>0.0%</c:formatCode>
                <c:ptCount val="2"/>
                <c:pt idx="0">
                  <c:v>0.16971107051360429</c:v>
                </c:pt>
                <c:pt idx="1">
                  <c:v>0.15232540989437557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DEA-457B-AE4F-DB5CF0B5EE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543647344"/>
        <c:axId val="543655544"/>
      </c:barChart>
      <c:catAx>
        <c:axId val="54364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3655544"/>
        <c:crosses val="autoZero"/>
        <c:auto val="1"/>
        <c:lblAlgn val="ctr"/>
        <c:lblOffset val="100"/>
        <c:noMultiLvlLbl val="0"/>
      </c:catAx>
      <c:valAx>
        <c:axId val="54365554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43647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246945246558081"/>
          <c:y val="3.9593106434885922E-2"/>
          <c:w val="0.62751545525102126"/>
          <c:h val="0.8190640382361144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Planilha1!$C$1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Offline</c:v>
                </c:pt>
                <c:pt idx="1">
                  <c:v>Online</c:v>
                </c:pt>
              </c:strCache>
            </c:strRef>
          </c:cat>
          <c:val>
            <c:numRef>
              <c:f>Planilha1!$C$2:$C$3</c:f>
              <c:numCache>
                <c:formatCode>_-[$R$-416]\ * #,##0.00_-;\-[$R$-416]\ * #,##0.00_-;_-[$R$-416]\ * "-"??_-;_-@_-</c:formatCode>
                <c:ptCount val="2"/>
                <c:pt idx="0">
                  <c:v>41.621398475636724</c:v>
                </c:pt>
                <c:pt idx="1">
                  <c:v>42.568133698895821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12-4A66-8E61-DE4536FCFC93}"/>
            </c:ext>
          </c:extLst>
        </c:ser>
        <c:ser>
          <c:idx val="0"/>
          <c:order val="1"/>
          <c:tx>
            <c:strRef>
              <c:f>Planilha1!$B$1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AD0AA104-3F2E-4D2C-88B3-7CE82B602A70}" type="VALUE">
                      <a:rPr lang="en-US" smtClean="0">
                        <a:solidFill>
                          <a:schemeClr val="bg1"/>
                        </a:solidFill>
                      </a:rPr>
                      <a:pPr/>
                      <a:t>[VALOR]</a:t>
                    </a:fld>
                    <a:endParaRPr lang="pt-B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F12-4A66-8E61-DE4536FCFC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Offline</c:v>
                </c:pt>
                <c:pt idx="1">
                  <c:v>Online</c:v>
                </c:pt>
              </c:strCache>
            </c:strRef>
          </c:cat>
          <c:val>
            <c:numRef>
              <c:f>Planilha1!$B$2:$B$3</c:f>
              <c:numCache>
                <c:formatCode>_-[$R$-416]\ * #,##0.00_-;\-[$R$-416]\ * #,##0.00_-;_-[$R$-416]\ * "-"??_-;_-@_-</c:formatCode>
                <c:ptCount val="2"/>
                <c:pt idx="0">
                  <c:v>42.14092439990489</c:v>
                </c:pt>
                <c:pt idx="1">
                  <c:v>42.159734345737313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12-4A66-8E61-DE4536FCFC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73025520"/>
        <c:axId val="873026504"/>
      </c:barChart>
      <c:catAx>
        <c:axId val="8730255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73026504"/>
        <c:crosses val="autoZero"/>
        <c:auto val="1"/>
        <c:lblAlgn val="ctr"/>
        <c:lblOffset val="100"/>
        <c:noMultiLvlLbl val="0"/>
      </c:catAx>
      <c:valAx>
        <c:axId val="873026504"/>
        <c:scaling>
          <c:orientation val="minMax"/>
          <c:max val="45"/>
          <c:min val="30"/>
        </c:scaling>
        <c:delete val="1"/>
        <c:axPos val="b"/>
        <c:numFmt formatCode="_-[$R$-416]\ * #,##0.00_-;\-[$R$-416]\ * #,##0.00_-;_-[$R$-416]\ * &quot;-&quot;??_-;_-@_-" sourceLinked="1"/>
        <c:majorTickMark val="out"/>
        <c:minorTickMark val="none"/>
        <c:tickLblPos val="nextTo"/>
        <c:crossAx val="87302552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51374698910141"/>
          <c:y val="4.2907210776374806E-2"/>
          <c:w val="0.62486253010898596"/>
          <c:h val="0.815747161351690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Offline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Planilha1!$A$2:$A$8</c:f>
              <c:strCache>
                <c:ptCount val="7"/>
                <c:pt idx="0">
                  <c:v>Total</c:v>
                </c:pt>
                <c:pt idx="2">
                  <c:v>Literatura Estrangeira</c:v>
                </c:pt>
                <c:pt idx="3">
                  <c:v>Ficção Infantil Juvenil</c:v>
                </c:pt>
                <c:pt idx="4">
                  <c:v>Didaticos</c:v>
                </c:pt>
                <c:pt idx="5">
                  <c:v>Direito</c:v>
                </c:pt>
                <c:pt idx="6">
                  <c:v>Ciências Humanas</c:v>
                </c:pt>
              </c:strCache>
            </c:strRef>
          </c:cat>
          <c:val>
            <c:numRef>
              <c:f>Planilha1!$B$2:$B$8</c:f>
              <c:numCache>
                <c:formatCode>General</c:formatCode>
                <c:ptCount val="7"/>
                <c:pt idx="0" formatCode="_-[$R$-416]\ * #,##0.00_-;\-[$R$-416]\ * #,##0.00_-;_-[$R$-416]\ * &quot;-&quot;??_-;_-@_-">
                  <c:v>42.57</c:v>
                </c:pt>
                <c:pt idx="2" formatCode="_-[$R$-416]\ * #,##0.00_-;\-[$R$-416]\ * #,##0.00_-;_-[$R$-416]\ * &quot;-&quot;??_-;_-@_-">
                  <c:v>37.97861273023468</c:v>
                </c:pt>
                <c:pt idx="3" formatCode="_-[$R$-416]\ * #,##0.00_-;\-[$R$-416]\ * #,##0.00_-;_-[$R$-416]\ * &quot;-&quot;??_-;_-@_-">
                  <c:v>30.010460374616137</c:v>
                </c:pt>
                <c:pt idx="4" formatCode="_-[$R$-416]\ * #,##0.00_-;\-[$R$-416]\ * #,##0.00_-;_-[$R$-416]\ * &quot;-&quot;??_-;_-@_-">
                  <c:v>108.50363770658309</c:v>
                </c:pt>
                <c:pt idx="5" formatCode="_-[$R$-416]\ * #,##0.00_-;\-[$R$-416]\ * #,##0.00_-;_-[$R$-416]\ * &quot;-&quot;??_-;_-@_-">
                  <c:v>108.90422271160283</c:v>
                </c:pt>
                <c:pt idx="6" formatCode="_-[$R$-416]\ * #,##0.00_-;\-[$R$-416]\ * #,##0.00_-;_-[$R$-416]\ * &quot;-&quot;??_-;_-@_-">
                  <c:v>43.806354071834058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68-42B0-8A10-68A59D87929B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Online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Planilha1!$A$2:$A$8</c:f>
              <c:strCache>
                <c:ptCount val="7"/>
                <c:pt idx="0">
                  <c:v>Total</c:v>
                </c:pt>
                <c:pt idx="2">
                  <c:v>Literatura Estrangeira</c:v>
                </c:pt>
                <c:pt idx="3">
                  <c:v>Ficção Infantil Juvenil</c:v>
                </c:pt>
                <c:pt idx="4">
                  <c:v>Didaticos</c:v>
                </c:pt>
                <c:pt idx="5">
                  <c:v>Direito</c:v>
                </c:pt>
                <c:pt idx="6">
                  <c:v>Ciências Humanas</c:v>
                </c:pt>
              </c:strCache>
            </c:strRef>
          </c:cat>
          <c:val>
            <c:numRef>
              <c:f>Planilha1!$C$2:$C$8</c:f>
              <c:numCache>
                <c:formatCode>General</c:formatCode>
                <c:ptCount val="7"/>
                <c:pt idx="0" formatCode="_-[$R$-416]\ * #,##0.00_-;\-[$R$-416]\ * #,##0.00_-;_-[$R$-416]\ * &quot;-&quot;??_-;_-@_-">
                  <c:v>41.62</c:v>
                </c:pt>
                <c:pt idx="2" formatCode="_-[$R$-416]\ * #,##0.00_-;\-[$R$-416]\ * #,##0.00_-;_-[$R$-416]\ * &quot;-&quot;??_-;_-@_-">
                  <c:v>29.886786333328953</c:v>
                </c:pt>
                <c:pt idx="3" formatCode="_-[$R$-416]\ * #,##0.00_-;\-[$R$-416]\ * #,##0.00_-;_-[$R$-416]\ * &quot;-&quot;??_-;_-@_-">
                  <c:v>29.066204161450951</c:v>
                </c:pt>
                <c:pt idx="4" formatCode="_-[$R$-416]\ * #,##0.00_-;\-[$R$-416]\ * #,##0.00_-;_-[$R$-416]\ * &quot;-&quot;??_-;_-@_-">
                  <c:v>108.03068850370929</c:v>
                </c:pt>
                <c:pt idx="5" formatCode="_-[$R$-416]\ * #,##0.00_-;\-[$R$-416]\ * #,##0.00_-;_-[$R$-416]\ * &quot;-&quot;??_-;_-@_-">
                  <c:v>94.295069775894845</c:v>
                </c:pt>
                <c:pt idx="6" formatCode="_-[$R$-416]\ * #,##0.00_-;\-[$R$-416]\ * #,##0.00_-;_-[$R$-416]\ * &quot;-&quot;??_-;_-@_-">
                  <c:v>37.462716446669944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68-42B0-8A10-68A59D8792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965682744"/>
        <c:axId val="965676840"/>
      </c:barChart>
      <c:catAx>
        <c:axId val="9656827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65676840"/>
        <c:crosses val="autoZero"/>
        <c:auto val="1"/>
        <c:lblAlgn val="ctr"/>
        <c:lblOffset val="100"/>
        <c:noMultiLvlLbl val="0"/>
      </c:catAx>
      <c:valAx>
        <c:axId val="965676840"/>
        <c:scaling>
          <c:orientation val="minMax"/>
        </c:scaling>
        <c:delete val="1"/>
        <c:axPos val="t"/>
        <c:numFmt formatCode="_-[$R$-416]\ * #,##0.00_-;\-[$R$-416]\ * #,##0.00_-;_-[$R$-416]\ * &quot;-&quot;??_-;_-@_-" sourceLinked="1"/>
        <c:majorTickMark val="none"/>
        <c:minorTickMark val="none"/>
        <c:tickLblPos val="high"/>
        <c:crossAx val="965682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Offline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BE-43F2-883F-14369EBD18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Planilha1!$A$2:$A$8</c:f>
              <c:strCache>
                <c:ptCount val="7"/>
                <c:pt idx="0">
                  <c:v>Total</c:v>
                </c:pt>
                <c:pt idx="2">
                  <c:v>Literatura Estrangeira</c:v>
                </c:pt>
                <c:pt idx="3">
                  <c:v>Ficção Infantil Juvenil</c:v>
                </c:pt>
                <c:pt idx="4">
                  <c:v>Didaticos</c:v>
                </c:pt>
                <c:pt idx="5">
                  <c:v>Direito</c:v>
                </c:pt>
                <c:pt idx="6">
                  <c:v>Ciências Humanas</c:v>
                </c:pt>
              </c:strCache>
            </c:strRef>
          </c:cat>
          <c:val>
            <c:numRef>
              <c:f>Planilha1!$B$2:$B$8</c:f>
              <c:numCache>
                <c:formatCode>General</c:formatCode>
                <c:ptCount val="7"/>
                <c:pt idx="0" formatCode="0%">
                  <c:v>0.10493261828307565</c:v>
                </c:pt>
                <c:pt idx="2" formatCode="0%">
                  <c:v>0.12592733662292777</c:v>
                </c:pt>
                <c:pt idx="3" formatCode="0%">
                  <c:v>0.15146010138058552</c:v>
                </c:pt>
                <c:pt idx="4" formatCode="0%">
                  <c:v>2.7250099118145577E-2</c:v>
                </c:pt>
                <c:pt idx="5" formatCode="0%">
                  <c:v>0.18788021858424475</c:v>
                </c:pt>
                <c:pt idx="6" formatCode="0%">
                  <c:v>8.9659384715771284E-2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BE-43F2-883F-14369EBD18DD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Online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Planilha1!$A$2:$A$8</c:f>
              <c:strCache>
                <c:ptCount val="7"/>
                <c:pt idx="0">
                  <c:v>Total</c:v>
                </c:pt>
                <c:pt idx="2">
                  <c:v>Literatura Estrangeira</c:v>
                </c:pt>
                <c:pt idx="3">
                  <c:v>Ficção Infantil Juvenil</c:v>
                </c:pt>
                <c:pt idx="4">
                  <c:v>Didaticos</c:v>
                </c:pt>
                <c:pt idx="5">
                  <c:v>Direito</c:v>
                </c:pt>
                <c:pt idx="6">
                  <c:v>Ciências Humanas</c:v>
                </c:pt>
              </c:strCache>
            </c:strRef>
          </c:cat>
          <c:val>
            <c:numRef>
              <c:f>Planilha1!$C$2:$C$8</c:f>
              <c:numCache>
                <c:formatCode>General</c:formatCode>
                <c:ptCount val="7"/>
                <c:pt idx="0" formatCode="0%">
                  <c:v>0.29797115234245353</c:v>
                </c:pt>
                <c:pt idx="2" formatCode="0%">
                  <c:v>0.42639870534290414</c:v>
                </c:pt>
                <c:pt idx="3" formatCode="0%">
                  <c:v>0.29919349303269993</c:v>
                </c:pt>
                <c:pt idx="4" formatCode="0%">
                  <c:v>9.7354278005313044E-2</c:v>
                </c:pt>
                <c:pt idx="5" formatCode="0%">
                  <c:v>0.32672547683630226</c:v>
                </c:pt>
                <c:pt idx="6" formatCode="0%">
                  <c:v>0.30336396816398004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BE-43F2-883F-14369EBD18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965682744"/>
        <c:axId val="965676840"/>
      </c:barChart>
      <c:catAx>
        <c:axId val="96568274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965676840"/>
        <c:crosses val="autoZero"/>
        <c:auto val="1"/>
        <c:lblAlgn val="ctr"/>
        <c:lblOffset val="100"/>
        <c:noMultiLvlLbl val="0"/>
      </c:catAx>
      <c:valAx>
        <c:axId val="965676840"/>
        <c:scaling>
          <c:orientation val="minMax"/>
          <c:max val="0.5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965682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Top 500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Online</c:v>
                </c:pt>
                <c:pt idx="1">
                  <c:v>Offline</c:v>
                </c:pt>
              </c:strCache>
            </c:strRef>
          </c:cat>
          <c:val>
            <c:numRef>
              <c:f>Planilha1!$B$2:$B$3</c:f>
              <c:numCache>
                <c:formatCode>0%</c:formatCode>
                <c:ptCount val="2"/>
                <c:pt idx="0">
                  <c:v>0.19232096868839588</c:v>
                </c:pt>
                <c:pt idx="1">
                  <c:v>0.25074670976540514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29-44AD-BAD8-95759B02F275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Outros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Online</c:v>
                </c:pt>
                <c:pt idx="1">
                  <c:v>Offline</c:v>
                </c:pt>
              </c:strCache>
            </c:strRef>
          </c:cat>
          <c:val>
            <c:numRef>
              <c:f>Planilha1!$C$2:$C$3</c:f>
              <c:numCache>
                <c:formatCode>0%</c:formatCode>
                <c:ptCount val="2"/>
                <c:pt idx="0">
                  <c:v>0.80767903131160412</c:v>
                </c:pt>
                <c:pt idx="1">
                  <c:v>0.74925329023459486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29-44AD-BAD8-95759B02F2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468221128"/>
        <c:axId val="468223752"/>
      </c:barChart>
      <c:catAx>
        <c:axId val="468221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68223752"/>
        <c:crosses val="autoZero"/>
        <c:auto val="1"/>
        <c:lblAlgn val="ctr"/>
        <c:lblOffset val="100"/>
        <c:noMultiLvlLbl val="0"/>
      </c:catAx>
      <c:valAx>
        <c:axId val="4682237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68221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Preço Médio Top 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591-40D1-96C3-09946F471B5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591-40D1-96C3-09946F471B5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Online</c:v>
                </c:pt>
                <c:pt idx="1">
                  <c:v>Offline</c:v>
                </c:pt>
              </c:strCache>
            </c:strRef>
          </c:cat>
          <c:val>
            <c:numRef>
              <c:f>Planilha1!$B$2:$B$3</c:f>
              <c:numCache>
                <c:formatCode>_("R$"* #,##0.00_);_("R$"* \(#,##0.00\);_("R$"* "-"??_);_(@_)</c:formatCode>
                <c:ptCount val="2"/>
                <c:pt idx="0">
                  <c:v>34.551228847674679</c:v>
                </c:pt>
                <c:pt idx="1">
                  <c:v>32.510264095063114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91-40D1-96C3-09946F471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620354512"/>
        <c:axId val="620355824"/>
      </c:barChart>
      <c:catAx>
        <c:axId val="62035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20355824"/>
        <c:crosses val="autoZero"/>
        <c:auto val="1"/>
        <c:lblAlgn val="ctr"/>
        <c:lblOffset val="100"/>
        <c:noMultiLvlLbl val="0"/>
      </c:catAx>
      <c:valAx>
        <c:axId val="620355824"/>
        <c:scaling>
          <c:orientation val="minMax"/>
          <c:min val="0"/>
        </c:scaling>
        <c:delete val="1"/>
        <c:axPos val="l"/>
        <c:numFmt formatCode="_(&quot;R$&quot;* #,##0.00_);_(&quot;R$&quot;* \(#,##0.00\);_(&quot;R$&quot;* &quot;-&quot;??_);_(@_)" sourceLinked="1"/>
        <c:majorTickMark val="none"/>
        <c:minorTickMark val="none"/>
        <c:tickLblPos val="nextTo"/>
        <c:crossAx val="620354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Desconto Médio Top 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694-4DBA-A557-3F7ECC78F13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694-4DBA-A557-3F7ECC78F1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Online</c:v>
                </c:pt>
                <c:pt idx="1">
                  <c:v>Offline</c:v>
                </c:pt>
              </c:strCache>
            </c:strRef>
          </c:cat>
          <c:val>
            <c:numRef>
              <c:f>Planilha1!$B$2:$B$3</c:f>
              <c:numCache>
                <c:formatCode>0%</c:formatCode>
                <c:ptCount val="2"/>
                <c:pt idx="0">
                  <c:v>0.3606052690559084</c:v>
                </c:pt>
                <c:pt idx="1">
                  <c:v>0.13712673238483297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94-4DBA-A557-3F7ECC78F1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7"/>
        <c:axId val="620354512"/>
        <c:axId val="620355824"/>
      </c:barChart>
      <c:catAx>
        <c:axId val="620354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20355824"/>
        <c:crosses val="autoZero"/>
        <c:auto val="1"/>
        <c:lblAlgn val="ctr"/>
        <c:lblOffset val="100"/>
        <c:noMultiLvlLbl val="0"/>
      </c:catAx>
      <c:valAx>
        <c:axId val="620355824"/>
        <c:scaling>
          <c:orientation val="minMax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620354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29217209801101"/>
          <c:y val="2.30918850938465E-2"/>
          <c:w val="0.74252887378184695"/>
          <c:h val="0.844397916592926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1st Qtr</c:v>
                </c:pt>
              </c:strCache>
            </c:strRef>
          </c:tx>
          <c:spPr>
            <a:ln w="9525">
              <a:solidFill>
                <a:schemeClr val="bg1"/>
              </a:solidFill>
            </a:ln>
            <a:effectLst/>
          </c:spPr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  <a:ln w="952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C9-4B56-ACE5-A9587E4FFAC3}"/>
              </c:ext>
            </c:extLst>
          </c:dPt>
          <c:dPt>
            <c:idx val="1"/>
            <c:bubble3D val="0"/>
            <c:spPr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C9-4B56-ACE5-A9587E4FFAC3}"/>
              </c:ext>
            </c:extLst>
          </c:dPt>
          <c:dPt>
            <c:idx val="2"/>
            <c:bubble3D val="0"/>
            <c:spPr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C9-4B56-ACE5-A9587E4FFAC3}"/>
              </c:ext>
            </c:extLst>
          </c:dPt>
          <c:dPt>
            <c:idx val="3"/>
            <c:bubble3D val="0"/>
            <c:spPr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1C9-4B56-ACE5-A9587E4FFAC3}"/>
              </c:ext>
            </c:extLst>
          </c:dPt>
          <c:dPt>
            <c:idx val="4"/>
            <c:bubble3D val="0"/>
            <c:spPr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1C9-4B56-ACE5-A9587E4FFAC3}"/>
              </c:ext>
            </c:extLst>
          </c:dPt>
          <c:dLbls>
            <c:dLbl>
              <c:idx val="0"/>
              <c:layout>
                <c:manualLayout>
                  <c:x val="-0.28284784549325848"/>
                  <c:y val="-2.170311301751010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600" b="1">
                        <a:solidFill>
                          <a:schemeClr val="accent2">
                            <a:lumMod val="50000"/>
                          </a:schemeClr>
                        </a:solidFill>
                      </a:defRPr>
                    </a:pPr>
                    <a:fld id="{A7B789CB-425E-4F6B-8565-21E5A035F681}" type="PERCENTAGE">
                      <a:rPr lang="en-US" sz="1600" b="1" baseline="0" smtClean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pPr>
                        <a:defRPr sz="1600" b="1">
                          <a:solidFill>
                            <a:schemeClr val="accent2">
                              <a:lumMod val="50000"/>
                            </a:schemeClr>
                          </a:solidFill>
                        </a:defRPr>
                      </a:pPr>
                      <a:t>[PORCENTAGEM]</a:t>
                    </a:fld>
                    <a:endParaRPr lang="pt-BR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716667063282131"/>
                      <c:h val="0.215948099997650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C9-4B56-ACE5-A9587E4FFAC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C9-4B56-ACE5-A9587E4FFAC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Series 1</c:v>
                </c:pt>
                <c:pt idx="1">
                  <c:v>Series 2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0.53200000000000003</c:v>
                </c:pt>
                <c:pt idx="1">
                  <c:v>0.46799999999999997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1C9-4B56-ACE5-A9587E4FFAC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  <c:holeSize val="63"/>
      </c:doughnutChart>
      <c:spPr>
        <a:noFill/>
        <a:ln w="24851">
          <a:noFill/>
        </a:ln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2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pt-B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Unidades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Planilha1!$B$2:$B$3</c:f>
              <c:numCache>
                <c:formatCode>0.0</c:formatCode>
                <c:ptCount val="2"/>
                <c:pt idx="0">
                  <c:v>11.139579999000016</c:v>
                </c:pt>
                <c:pt idx="1">
                  <c:v>8.5935659640000068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E5-4144-B457-9CB2632C6F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473250976"/>
        <c:axId val="473258848"/>
      </c:barChart>
      <c:lineChart>
        <c:grouping val="standard"/>
        <c:varyColors val="0"/>
        <c:ser>
          <c:idx val="1"/>
          <c:order val="1"/>
          <c:tx>
            <c:strRef>
              <c:f>Planilha1!$C$1</c:f>
              <c:strCache>
                <c:ptCount val="1"/>
                <c:pt idx="0">
                  <c:v>Valor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Planilha1!$C$2:$C$3</c:f>
              <c:numCache>
                <c:formatCode>0.0</c:formatCode>
                <c:ptCount val="2"/>
                <c:pt idx="0">
                  <c:v>573.15825819006204</c:v>
                </c:pt>
                <c:pt idx="1">
                  <c:v>448.9763663310153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E5-4144-B457-9CB2632C6F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3890848"/>
        <c:axId val="473896752"/>
      </c:lineChart>
      <c:catAx>
        <c:axId val="47325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73258848"/>
        <c:crosses val="autoZero"/>
        <c:auto val="1"/>
        <c:lblAlgn val="ctr"/>
        <c:lblOffset val="100"/>
        <c:noMultiLvlLbl val="0"/>
      </c:catAx>
      <c:valAx>
        <c:axId val="473258848"/>
        <c:scaling>
          <c:orientation val="minMax"/>
          <c:max val="16"/>
          <c:min val="0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73250976"/>
        <c:crosses val="autoZero"/>
        <c:crossBetween val="between"/>
      </c:valAx>
      <c:valAx>
        <c:axId val="473896752"/>
        <c:scaling>
          <c:orientation val="minMax"/>
          <c:max val="700"/>
          <c:min val="0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73890848"/>
        <c:crosses val="max"/>
        <c:crossBetween val="between"/>
      </c:valAx>
      <c:catAx>
        <c:axId val="4738908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38967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Unidades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Planilha1!$B$2:$B$3</c:f>
              <c:numCache>
                <c:formatCode>0.0</c:formatCode>
                <c:ptCount val="2"/>
                <c:pt idx="0">
                  <c:v>4.539917</c:v>
                </c:pt>
                <c:pt idx="1">
                  <c:v>3.4332739999999999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0A-4645-84C0-3EC8BCE587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473250976"/>
        <c:axId val="473258848"/>
      </c:barChart>
      <c:lineChart>
        <c:grouping val="standard"/>
        <c:varyColors val="0"/>
        <c:ser>
          <c:idx val="1"/>
          <c:order val="1"/>
          <c:tx>
            <c:strRef>
              <c:f>Planilha1!$C$1</c:f>
              <c:strCache>
                <c:ptCount val="1"/>
                <c:pt idx="0">
                  <c:v>Valor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Planilha1!$C$2:$C$3</c:f>
              <c:numCache>
                <c:formatCode>0.0</c:formatCode>
                <c:ptCount val="2"/>
                <c:pt idx="0">
                  <c:v>238.55160141000272</c:v>
                </c:pt>
                <c:pt idx="1">
                  <c:v>196.92630594000113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0A-4645-84C0-3EC8BCE587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3890848"/>
        <c:axId val="473896752"/>
      </c:lineChart>
      <c:catAx>
        <c:axId val="47325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73258848"/>
        <c:crosses val="autoZero"/>
        <c:auto val="1"/>
        <c:lblAlgn val="ctr"/>
        <c:lblOffset val="100"/>
        <c:noMultiLvlLbl val="0"/>
      </c:catAx>
      <c:valAx>
        <c:axId val="473258848"/>
        <c:scaling>
          <c:orientation val="minMax"/>
          <c:max val="16"/>
          <c:min val="0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73250976"/>
        <c:crosses val="autoZero"/>
        <c:crossBetween val="between"/>
      </c:valAx>
      <c:valAx>
        <c:axId val="473896752"/>
        <c:scaling>
          <c:orientation val="minMax"/>
          <c:max val="700"/>
          <c:min val="0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73890848"/>
        <c:crosses val="max"/>
        <c:crossBetween val="between"/>
      </c:valAx>
      <c:catAx>
        <c:axId val="4738908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38967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Report1!$B$28:$B$29</c:f>
              <c:strCache>
                <c:ptCount val="2"/>
                <c:pt idx="0">
                  <c:v>Units</c:v>
                </c:pt>
                <c:pt idx="1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Report1!$A$30:$A$41</c:f>
              <c:numCache>
                <c:formatCode>0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Report1!$B$30:$B$41</c:f>
              <c:numCache>
                <c:formatCode>#,##0.0</c:formatCode>
                <c:ptCount val="12"/>
                <c:pt idx="0">
                  <c:v>6.1676257149999802</c:v>
                </c:pt>
                <c:pt idx="1">
                  <c:v>4.1167018699999858</c:v>
                </c:pt>
                <c:pt idx="2">
                  <c:v>4.3946665499999877</c:v>
                </c:pt>
                <c:pt idx="3">
                  <c:v>3.5924492319999741</c:v>
                </c:pt>
                <c:pt idx="4">
                  <c:v>4.4861449179999831</c:v>
                </c:pt>
                <c:pt idx="5">
                  <c:v>3.5468581429999761</c:v>
                </c:pt>
                <c:pt idx="6">
                  <c:v>4.8776942820000091</c:v>
                </c:pt>
                <c:pt idx="7">
                  <c:v>4.0986111059999955</c:v>
                </c:pt>
                <c:pt idx="8">
                  <c:v>3.5118854269999931</c:v>
                </c:pt>
                <c:pt idx="9">
                  <c:v>4.4812526280000009</c:v>
                </c:pt>
                <c:pt idx="10">
                  <c:v>4.9234685510000027</c:v>
                </c:pt>
                <c:pt idx="11">
                  <c:v>5.7186608329999968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11-405C-8BFB-23C26DFF5A88}"/>
            </c:ext>
          </c:extLst>
        </c:ser>
        <c:ser>
          <c:idx val="1"/>
          <c:order val="1"/>
          <c:tx>
            <c:strRef>
              <c:f>Report1!$C$28:$C$29</c:f>
              <c:strCache>
                <c:ptCount val="2"/>
                <c:pt idx="0">
                  <c:v>Units</c:v>
                </c:pt>
                <c:pt idx="1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Report1!$A$30:$A$41</c:f>
              <c:numCache>
                <c:formatCode>0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Report1!$C$30:$C$41</c:f>
              <c:numCache>
                <c:formatCode>#,##0.0</c:formatCode>
                <c:ptCount val="12"/>
                <c:pt idx="0">
                  <c:v>6.5472790820000126</c:v>
                </c:pt>
                <c:pt idx="1">
                  <c:v>4.5923009169999993</c:v>
                </c:pt>
                <c:pt idx="2">
                  <c:v>4.9430534299999866</c:v>
                </c:pt>
                <c:pt idx="3">
                  <c:v>4.0492851539999863</c:v>
                </c:pt>
                <c:pt idx="4">
                  <c:v>4.4725622949999897</c:v>
                </c:pt>
                <c:pt idx="5">
                  <c:v>3.2907195229999906</c:v>
                </c:pt>
                <c:pt idx="6">
                  <c:v>4.8032614720000053</c:v>
                </c:pt>
                <c:pt idx="7">
                  <c:v>4.2687771869999986</c:v>
                </c:pt>
                <c:pt idx="8">
                  <c:v>3.813831043000008</c:v>
                </c:pt>
                <c:pt idx="9">
                  <c:v>4.1128527569999918</c:v>
                </c:pt>
                <c:pt idx="10">
                  <c:v>4.1044192579999992</c:v>
                </c:pt>
                <c:pt idx="11">
                  <c:v>4.8326815089999942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11-405C-8BFB-23C26DFF5A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663462616"/>
        <c:axId val="663461632"/>
      </c:barChart>
      <c:lineChart>
        <c:grouping val="standard"/>
        <c:varyColors val="0"/>
        <c:ser>
          <c:idx val="2"/>
          <c:order val="2"/>
          <c:tx>
            <c:strRef>
              <c:f>Report1!$D$28:$D$29</c:f>
              <c:strCache>
                <c:ptCount val="2"/>
                <c:pt idx="0">
                  <c:v>Value</c:v>
                </c:pt>
                <c:pt idx="1">
                  <c:v>2017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983-485C-A7EC-1134AF78AE0E}"/>
                </c:ext>
              </c:extLst>
            </c:dLbl>
            <c:dLbl>
              <c:idx val="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B11-405C-8BFB-23C26DFF5A88}"/>
                </c:ext>
              </c:extLst>
            </c:dLbl>
            <c:dLbl>
              <c:idx val="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B11-405C-8BFB-23C26DFF5A88}"/>
                </c:ext>
              </c:extLst>
            </c:dLbl>
            <c:dLbl>
              <c:idx val="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11-405C-8BFB-23C26DFF5A88}"/>
                </c:ext>
              </c:extLst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B11-405C-8BFB-23C26DFF5A88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B11-405C-8BFB-23C26DFF5A88}"/>
                </c:ext>
              </c:extLst>
            </c:dLbl>
            <c:dLbl>
              <c:idx val="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B11-405C-8BFB-23C26DFF5A88}"/>
                </c:ext>
              </c:extLst>
            </c:dLbl>
            <c:dLbl>
              <c:idx val="7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B11-405C-8BFB-23C26DFF5A88}"/>
                </c:ext>
              </c:extLst>
            </c:dLbl>
            <c:dLbl>
              <c:idx val="8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B11-405C-8BFB-23C26DFF5A88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B11-405C-8BFB-23C26DFF5A88}"/>
                </c:ext>
              </c:extLst>
            </c:dLbl>
            <c:dLbl>
              <c:idx val="1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B11-405C-8BFB-23C26DFF5A88}"/>
                </c:ext>
              </c:extLst>
            </c:dLbl>
            <c:spPr>
              <a:solidFill>
                <a:schemeClr val="accent6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Report1!$A$30:$A$41</c:f>
              <c:numCache>
                <c:formatCode>0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Report1!$D$30:$D$41</c:f>
              <c:numCache>
                <c:formatCode>#,##0</c:formatCode>
                <c:ptCount val="12"/>
                <c:pt idx="0">
                  <c:v>315.6228873010308</c:v>
                </c:pt>
                <c:pt idx="1">
                  <c:v>206.04162230000441</c:v>
                </c:pt>
                <c:pt idx="2">
                  <c:v>191.39198153800317</c:v>
                </c:pt>
                <c:pt idx="3">
                  <c:v>147.99717273799536</c:v>
                </c:pt>
                <c:pt idx="4">
                  <c:v>179.57020191199916</c:v>
                </c:pt>
                <c:pt idx="5">
                  <c:v>134.75880611399185</c:v>
                </c:pt>
                <c:pt idx="6">
                  <c:v>190.60674502000086</c:v>
                </c:pt>
                <c:pt idx="7">
                  <c:v>168.97750823199729</c:v>
                </c:pt>
                <c:pt idx="8">
                  <c:v>140.64710028698858</c:v>
                </c:pt>
                <c:pt idx="9">
                  <c:v>174.77091895599469</c:v>
                </c:pt>
                <c:pt idx="10">
                  <c:v>180.27408906499642</c:v>
                </c:pt>
                <c:pt idx="11">
                  <c:v>241.75836532300397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B11-405C-8BFB-23C26DFF5A88}"/>
            </c:ext>
          </c:extLst>
        </c:ser>
        <c:ser>
          <c:idx val="3"/>
          <c:order val="3"/>
          <c:tx>
            <c:strRef>
              <c:f>Report1!$E$28:$E$29</c:f>
              <c:strCache>
                <c:ptCount val="2"/>
                <c:pt idx="0">
                  <c:v>Value</c:v>
                </c:pt>
                <c:pt idx="1">
                  <c:v>2018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983-485C-A7EC-1134AF78AE0E}"/>
                </c:ext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11-405C-8BFB-23C26DFF5A88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983-485C-A7EC-1134AF78AE0E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983-485C-A7EC-1134AF78AE0E}"/>
                </c:ext>
              </c:extLst>
            </c:dLbl>
            <c:dLbl>
              <c:idx val="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83-485C-A7EC-1134AF78AE0E}"/>
                </c:ext>
              </c:extLst>
            </c:dLbl>
            <c:dLbl>
              <c:idx val="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983-485C-A7EC-1134AF78AE0E}"/>
                </c:ext>
              </c:extLst>
            </c:dLbl>
            <c:dLbl>
              <c:idx val="6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83-485C-A7EC-1134AF78AE0E}"/>
                </c:ext>
              </c:extLst>
            </c:dLbl>
            <c:dLbl>
              <c:idx val="7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83-485C-A7EC-1134AF78AE0E}"/>
                </c:ext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983-485C-A7EC-1134AF78AE0E}"/>
                </c:ext>
              </c:extLst>
            </c:dLbl>
            <c:dLbl>
              <c:idx val="1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83-485C-A7EC-1134AF78AE0E}"/>
                </c:ext>
              </c:extLst>
            </c:dLbl>
            <c:spPr>
              <a:solidFill>
                <a:schemeClr val="accent5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Report1!$A$30:$A$41</c:f>
              <c:numCache>
                <c:formatCode>0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Report1!$E$30:$E$41</c:f>
              <c:numCache>
                <c:formatCode>#,##0</c:formatCode>
                <c:ptCount val="12"/>
                <c:pt idx="0">
                  <c:v>345.31971743204775</c:v>
                </c:pt>
                <c:pt idx="1">
                  <c:v>227.83854075800465</c:v>
                </c:pt>
                <c:pt idx="2">
                  <c:v>202.66136608000275</c:v>
                </c:pt>
                <c:pt idx="3">
                  <c:v>167.53954218899545</c:v>
                </c:pt>
                <c:pt idx="4">
                  <c:v>175.60452539099614</c:v>
                </c:pt>
                <c:pt idx="5">
                  <c:v>127.98468733898589</c:v>
                </c:pt>
                <c:pt idx="6">
                  <c:v>186.344748343004</c:v>
                </c:pt>
                <c:pt idx="7">
                  <c:v>169.66289824399917</c:v>
                </c:pt>
                <c:pt idx="8">
                  <c:v>142.27362759999016</c:v>
                </c:pt>
                <c:pt idx="9">
                  <c:v>155.45537029199303</c:v>
                </c:pt>
                <c:pt idx="10">
                  <c:v>151.65302925199521</c:v>
                </c:pt>
                <c:pt idx="11">
                  <c:v>207.20153253600458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B11-405C-8BFB-23C26DFF5A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501368"/>
        <c:axId val="672505632"/>
      </c:lineChart>
      <c:catAx>
        <c:axId val="66346261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63461632"/>
        <c:crosses val="autoZero"/>
        <c:auto val="1"/>
        <c:lblAlgn val="ctr"/>
        <c:lblOffset val="100"/>
        <c:noMultiLvlLbl val="0"/>
      </c:catAx>
      <c:valAx>
        <c:axId val="663461632"/>
        <c:scaling>
          <c:orientation val="minMax"/>
          <c:max val="12"/>
        </c:scaling>
        <c:delete val="0"/>
        <c:axPos val="l"/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63462616"/>
        <c:crosses val="autoZero"/>
        <c:crossBetween val="between"/>
      </c:valAx>
      <c:valAx>
        <c:axId val="672505632"/>
        <c:scaling>
          <c:orientation val="minMax"/>
          <c:min val="-2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72501368"/>
        <c:crosses val="max"/>
        <c:crossBetween val="between"/>
      </c:valAx>
      <c:catAx>
        <c:axId val="672501368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6725056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Unidades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Planilha1!$B$2:$B$3</c:f>
              <c:numCache>
                <c:formatCode>0.0</c:formatCode>
                <c:ptCount val="2"/>
                <c:pt idx="0">
                  <c:v>6.5996629990000093</c:v>
                </c:pt>
                <c:pt idx="1">
                  <c:v>5.1602919640000016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D7-4A49-BED0-E549EAE68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473250976"/>
        <c:axId val="473258848"/>
      </c:barChart>
      <c:lineChart>
        <c:grouping val="standard"/>
        <c:varyColors val="0"/>
        <c:ser>
          <c:idx val="1"/>
          <c:order val="1"/>
          <c:tx>
            <c:strRef>
              <c:f>Planilha1!$C$1</c:f>
              <c:strCache>
                <c:ptCount val="1"/>
                <c:pt idx="0">
                  <c:v>Valor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Planilha1!$C$2:$C$3</c:f>
              <c:numCache>
                <c:formatCode>0.0</c:formatCode>
                <c:ptCount val="2"/>
                <c:pt idx="0">
                  <c:v>334.60665677998696</c:v>
                </c:pt>
                <c:pt idx="1">
                  <c:v>252.05006039097245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D7-4A49-BED0-E549EAE68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3890848"/>
        <c:axId val="473896752"/>
      </c:lineChart>
      <c:catAx>
        <c:axId val="47325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73258848"/>
        <c:crosses val="autoZero"/>
        <c:auto val="1"/>
        <c:lblAlgn val="ctr"/>
        <c:lblOffset val="100"/>
        <c:noMultiLvlLbl val="0"/>
      </c:catAx>
      <c:valAx>
        <c:axId val="473258848"/>
        <c:scaling>
          <c:orientation val="minMax"/>
          <c:max val="16"/>
          <c:min val="0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73250976"/>
        <c:crosses val="autoZero"/>
        <c:crossBetween val="between"/>
      </c:valAx>
      <c:valAx>
        <c:axId val="473896752"/>
        <c:scaling>
          <c:orientation val="minMax"/>
          <c:max val="700"/>
          <c:min val="0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73890848"/>
        <c:crosses val="max"/>
        <c:crossBetween val="between"/>
      </c:valAx>
      <c:catAx>
        <c:axId val="4738908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38967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spPr>
                <a:solidFill>
                  <a:schemeClr val="accent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90454498827946"/>
                      <c:h val="6.19260619034176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F35-4140-AAB7-D777BBA9A383}"/>
                </c:ext>
              </c:extLst>
            </c:dLbl>
            <c:dLbl>
              <c:idx val="1"/>
              <c:spPr>
                <a:solidFill>
                  <a:schemeClr val="accent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8733079293196"/>
                      <c:h val="6.19260619034176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F35-4140-AAB7-D777BBA9A383}"/>
                </c:ext>
              </c:extLst>
            </c:dLbl>
            <c:spPr>
              <a:solidFill>
                <a:schemeClr val="accent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Janeiro</c:v>
                </c:pt>
                <c:pt idx="1">
                  <c:v>Fevereiro</c:v>
                </c:pt>
              </c:strCache>
            </c:strRef>
          </c:cat>
          <c:val>
            <c:numRef>
              <c:f>Planilha1!$B$2:$B$3</c:f>
              <c:numCache>
                <c:formatCode>0.0%</c:formatCode>
                <c:ptCount val="2"/>
                <c:pt idx="0">
                  <c:v>0.13792756305655562</c:v>
                </c:pt>
                <c:pt idx="1">
                  <c:v>0.16868367725366917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35-4140-AAB7-D777BBA9A383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spPr>
                <a:solidFill>
                  <a:schemeClr val="accent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577959675244003"/>
                      <c:h val="7.34293551362506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F35-4140-AAB7-D777BBA9A383}"/>
                </c:ext>
              </c:extLst>
            </c:dLbl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Janeiro</c:v>
                </c:pt>
                <c:pt idx="1">
                  <c:v>Fevereiro</c:v>
                </c:pt>
              </c:strCache>
            </c:strRef>
          </c:cat>
          <c:val>
            <c:numRef>
              <c:f>Planilha1!$C$2:$C$3</c:f>
              <c:numCache>
                <c:formatCode>0.0%</c:formatCode>
                <c:ptCount val="2"/>
                <c:pt idx="0">
                  <c:v>7.431318002314391E-2</c:v>
                </c:pt>
                <c:pt idx="1">
                  <c:v>0.10156106508748075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F35-4140-AAB7-D777BBA9A3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6705824"/>
        <c:axId val="266708120"/>
      </c:lineChart>
      <c:catAx>
        <c:axId val="26670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6708120"/>
        <c:crosses val="autoZero"/>
        <c:auto val="1"/>
        <c:lblAlgn val="ctr"/>
        <c:lblOffset val="100"/>
        <c:noMultiLvlLbl val="0"/>
      </c:catAx>
      <c:valAx>
        <c:axId val="266708120"/>
        <c:scaling>
          <c:orientation val="minMax"/>
          <c:max val="0.30000000000000004"/>
        </c:scaling>
        <c:delete val="1"/>
        <c:axPos val="l"/>
        <c:numFmt formatCode="0.0%" sourceLinked="1"/>
        <c:majorTickMark val="out"/>
        <c:minorTickMark val="none"/>
        <c:tickLblPos val="nextTo"/>
        <c:crossAx val="266705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spPr>
                <a:solidFill>
                  <a:schemeClr val="accent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2577959675244003"/>
                      <c:h val="5.42571997481956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1F4-4916-8A12-528CA97E2776}"/>
                </c:ext>
              </c:extLst>
            </c:dLbl>
            <c:dLbl>
              <c:idx val="1"/>
              <c:spPr>
                <a:solidFill>
                  <a:schemeClr val="accent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2577959675244003"/>
                      <c:h val="5.04227686705846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1F4-4916-8A12-528CA97E2776}"/>
                </c:ext>
              </c:extLst>
            </c:dLbl>
            <c:spPr>
              <a:solidFill>
                <a:schemeClr val="accent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Janeiro</c:v>
                </c:pt>
                <c:pt idx="1">
                  <c:v>Fevereiro</c:v>
                </c:pt>
              </c:strCache>
            </c:strRef>
          </c:cat>
          <c:val>
            <c:numRef>
              <c:f>Planilha1!$B$2:$B$3</c:f>
              <c:numCache>
                <c:formatCode>0.0%</c:formatCode>
                <c:ptCount val="2"/>
                <c:pt idx="0">
                  <c:v>0.21893463348587427</c:v>
                </c:pt>
                <c:pt idx="1">
                  <c:v>0.24966303464852413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1F4-4916-8A12-528CA97E2776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spPr>
                <a:solidFill>
                  <a:schemeClr val="accent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577959675244003"/>
                      <c:h val="5.04227686705846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1F4-4916-8A12-528CA97E2776}"/>
                </c:ext>
              </c:extLst>
            </c:dLbl>
            <c:dLbl>
              <c:idx val="1"/>
              <c:spPr>
                <a:solidFill>
                  <a:schemeClr val="accent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6196701910619918"/>
                      <c:h val="5.80916308258066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1F4-4916-8A12-528CA97E2776}"/>
                </c:ext>
              </c:extLst>
            </c:dLbl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Janeiro</c:v>
                </c:pt>
                <c:pt idx="1">
                  <c:v>Fevereiro</c:v>
                </c:pt>
              </c:strCache>
            </c:strRef>
          </c:cat>
          <c:val>
            <c:numRef>
              <c:f>Planilha1!$C$2:$C$3</c:f>
              <c:numCache>
                <c:formatCode>0.0%</c:formatCode>
                <c:ptCount val="2"/>
                <c:pt idx="0">
                  <c:v>0.14335076885783593</c:v>
                </c:pt>
                <c:pt idx="1">
                  <c:v>0.19305746451034667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1F4-4916-8A12-528CA97E27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6705824"/>
        <c:axId val="266708120"/>
      </c:lineChart>
      <c:catAx>
        <c:axId val="26670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6708120"/>
        <c:crosses val="autoZero"/>
        <c:auto val="1"/>
        <c:lblAlgn val="ctr"/>
        <c:lblOffset val="100"/>
        <c:noMultiLvlLbl val="0"/>
      </c:catAx>
      <c:valAx>
        <c:axId val="266708120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266705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spPr>
                <a:solidFill>
                  <a:schemeClr val="accent1"/>
                </a:solidFill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0-8D75-4163-8D7A-442A1DC6E52D}"/>
                </c:ext>
              </c:extLst>
            </c:dLbl>
            <c:dLbl>
              <c:idx val="1"/>
              <c:spPr>
                <a:solidFill>
                  <a:schemeClr val="accent1"/>
                </a:solidFill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577959675244003"/>
                      <c:h val="5.04227686705846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D75-4163-8D7A-442A1DC6E52D}"/>
                </c:ext>
              </c:extLst>
            </c:dLbl>
            <c:spPr>
              <a:solidFill>
                <a:schemeClr val="accent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Janeiro</c:v>
                </c:pt>
                <c:pt idx="1">
                  <c:v>Fevereiro</c:v>
                </c:pt>
              </c:strCache>
            </c:strRef>
          </c:cat>
          <c:val>
            <c:numRef>
              <c:f>Planilha1!$B$2:$B$3</c:f>
              <c:numCache>
                <c:formatCode>0.0%</c:formatCode>
                <c:ptCount val="2"/>
                <c:pt idx="0">
                  <c:v>6.8500263612094825E-2</c:v>
                </c:pt>
                <c:pt idx="1">
                  <c:v>0.10029120127883395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D75-4163-8D7A-442A1DC6E52D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spPr>
                <a:solidFill>
                  <a:schemeClr val="accent2"/>
                </a:solidFill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8D75-4163-8D7A-442A1DC6E52D}"/>
                </c:ext>
              </c:extLst>
            </c:dLbl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</c:f>
              <c:strCache>
                <c:ptCount val="2"/>
                <c:pt idx="0">
                  <c:v>Janeiro</c:v>
                </c:pt>
                <c:pt idx="1">
                  <c:v>Fevereiro</c:v>
                </c:pt>
              </c:strCache>
            </c:strRef>
          </c:cat>
          <c:val>
            <c:numRef>
              <c:f>Planilha1!$C$2:$C$3</c:f>
              <c:numCache>
                <c:formatCode>0.0%</c:formatCode>
                <c:ptCount val="2"/>
                <c:pt idx="0">
                  <c:v>1.021144498171711E-2</c:v>
                </c:pt>
                <c:pt idx="1">
                  <c:v>1.7803265594673046E-2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D75-4163-8D7A-442A1DC6E5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6705824"/>
        <c:axId val="266708120"/>
      </c:lineChart>
      <c:catAx>
        <c:axId val="26670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6708120"/>
        <c:crosses val="autoZero"/>
        <c:auto val="1"/>
        <c:lblAlgn val="ctr"/>
        <c:lblOffset val="100"/>
        <c:noMultiLvlLbl val="0"/>
      </c:catAx>
      <c:valAx>
        <c:axId val="266708120"/>
        <c:scaling>
          <c:orientation val="minMax"/>
          <c:max val="0.30000000000000004"/>
        </c:scaling>
        <c:delete val="1"/>
        <c:axPos val="l"/>
        <c:numFmt formatCode="0.0%" sourceLinked="1"/>
        <c:majorTickMark val="out"/>
        <c:minorTickMark val="none"/>
        <c:tickLblPos val="nextTo"/>
        <c:crossAx val="266705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51374698910141"/>
          <c:y val="4.2907210776374806E-2"/>
          <c:w val="0.62486253010898596"/>
          <c:h val="0.815747161351690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Offline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Planilha1!$A$2:$A$4</c:f>
              <c:strCache>
                <c:ptCount val="3"/>
                <c:pt idx="0">
                  <c:v>Didaticos</c:v>
                </c:pt>
                <c:pt idx="1">
                  <c:v>Ficção Infant-Juv</c:v>
                </c:pt>
                <c:pt idx="2">
                  <c:v>Lit. Estrangeira</c:v>
                </c:pt>
              </c:strCache>
            </c:strRef>
          </c:cat>
          <c:val>
            <c:numRef>
              <c:f>Planilha1!$B$2:$B$4</c:f>
              <c:numCache>
                <c:formatCode>_("R$"* #,##0.00_);_("R$"* \(#,##0.00\);_("R$"* "-"??_);_(@_)</c:formatCode>
                <c:ptCount val="3"/>
                <c:pt idx="0">
                  <c:v>127.60020548296119</c:v>
                </c:pt>
                <c:pt idx="1">
                  <c:v>34.103723745687162</c:v>
                </c:pt>
                <c:pt idx="2">
                  <c:v>41.536812023238291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68-42B0-8A10-68A59D87929B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Online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Planilha1!$A$2:$A$4</c:f>
              <c:strCache>
                <c:ptCount val="3"/>
                <c:pt idx="0">
                  <c:v>Didaticos</c:v>
                </c:pt>
                <c:pt idx="1">
                  <c:v>Ficção Infant-Juv</c:v>
                </c:pt>
                <c:pt idx="2">
                  <c:v>Lit. Estrangeira</c:v>
                </c:pt>
              </c:strCache>
            </c:strRef>
          </c:cat>
          <c:val>
            <c:numRef>
              <c:f>Planilha1!$C$2:$C$4</c:f>
              <c:numCache>
                <c:formatCode>_("R$"* #,##0.00_);_("R$"* \(#,##0.00\);_("R$"* "-"??_);_(@_)</c:formatCode>
                <c:ptCount val="3"/>
                <c:pt idx="0">
                  <c:v>126.05023577796558</c:v>
                </c:pt>
                <c:pt idx="1">
                  <c:v>36.308146030382247</c:v>
                </c:pt>
                <c:pt idx="2">
                  <c:v>35.698263561046964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68-42B0-8A10-68A59D8792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965682744"/>
        <c:axId val="965676840"/>
      </c:barChart>
      <c:catAx>
        <c:axId val="9656827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65676840"/>
        <c:crosses val="autoZero"/>
        <c:auto val="1"/>
        <c:lblAlgn val="ctr"/>
        <c:lblOffset val="100"/>
        <c:noMultiLvlLbl val="0"/>
      </c:catAx>
      <c:valAx>
        <c:axId val="965676840"/>
        <c:scaling>
          <c:orientation val="minMax"/>
        </c:scaling>
        <c:delete val="1"/>
        <c:axPos val="t"/>
        <c:numFmt formatCode="_(&quot;R$&quot;* #,##0.00_);_(&quot;R$&quot;* \(#,##0.00\);_(&quot;R$&quot;* &quot;-&quot;??_);_(@_)" sourceLinked="1"/>
        <c:majorTickMark val="none"/>
        <c:minorTickMark val="none"/>
        <c:tickLblPos val="high"/>
        <c:crossAx val="965682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Offline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Planilha1!$A$2:$A$4</c:f>
              <c:strCache>
                <c:ptCount val="3"/>
                <c:pt idx="0">
                  <c:v>Didaticos</c:v>
                </c:pt>
                <c:pt idx="1">
                  <c:v>Direito</c:v>
                </c:pt>
                <c:pt idx="2">
                  <c:v>Ciências Humanas</c:v>
                </c:pt>
              </c:strCache>
            </c:strRef>
          </c:cat>
          <c:val>
            <c:numRef>
              <c:f>Planilha1!$B$2:$B$4</c:f>
              <c:numCache>
                <c:formatCode>0%</c:formatCode>
                <c:ptCount val="3"/>
                <c:pt idx="0">
                  <c:v>-5.7199131347295484E-2</c:v>
                </c:pt>
                <c:pt idx="1">
                  <c:v>4.3372651414712804E-2</c:v>
                </c:pt>
                <c:pt idx="2">
                  <c:v>5.0320406711049204E-2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BE-43F2-883F-14369EBD18DD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Online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D2C-4C05-B1C7-AD7B15DE61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Planilha1!$A$2:$A$4</c:f>
              <c:strCache>
                <c:ptCount val="3"/>
                <c:pt idx="0">
                  <c:v>Didaticos</c:v>
                </c:pt>
                <c:pt idx="1">
                  <c:v>Direito</c:v>
                </c:pt>
                <c:pt idx="2">
                  <c:v>Ciências Humanas</c:v>
                </c:pt>
              </c:strCache>
            </c:strRef>
          </c:cat>
          <c:val>
            <c:numRef>
              <c:f>Planilha1!$C$2:$C$4</c:f>
              <c:numCache>
                <c:formatCode>0%</c:formatCode>
                <c:ptCount val="3"/>
                <c:pt idx="0">
                  <c:v>3.4548696853081373E-2</c:v>
                </c:pt>
                <c:pt idx="1">
                  <c:v>0.14410331097720541</c:v>
                </c:pt>
                <c:pt idx="2">
                  <c:v>0.30305664740447147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BE-43F2-883F-14369EBD18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965682744"/>
        <c:axId val="965676840"/>
      </c:barChart>
      <c:catAx>
        <c:axId val="96568274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965676840"/>
        <c:crosses val="autoZero"/>
        <c:auto val="1"/>
        <c:lblAlgn val="ctr"/>
        <c:lblOffset val="100"/>
        <c:noMultiLvlLbl val="0"/>
      </c:catAx>
      <c:valAx>
        <c:axId val="96567684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965682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'Report1 (1)'!$G$10</c:f>
              <c:strCache>
                <c:ptCount val="1"/>
                <c:pt idx="0">
                  <c:v>2017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43-4CE2-A20E-50DB6864CD86}"/>
                </c:ext>
              </c:extLst>
            </c:dLbl>
            <c:dLbl>
              <c:idx val="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43-4CE2-A20E-50DB6864CD86}"/>
                </c:ext>
              </c:extLst>
            </c:dLbl>
            <c:dLbl>
              <c:idx val="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43-4CE2-A20E-50DB6864CD86}"/>
                </c:ext>
              </c:extLst>
            </c:dLbl>
            <c:dLbl>
              <c:idx val="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43-4CE2-A20E-50DB6864CD86}"/>
                </c:ext>
              </c:extLst>
            </c:dLbl>
            <c:dLbl>
              <c:idx val="7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43-4CE2-A20E-50DB6864CD86}"/>
                </c:ext>
              </c:extLst>
            </c:dLbl>
            <c:dLbl>
              <c:idx val="8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43-4CE2-A20E-50DB6864CD86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43-4CE2-A20E-50DB6864CD86}"/>
                </c:ext>
              </c:extLst>
            </c:dLbl>
            <c:dLbl>
              <c:idx val="1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43-4CE2-A20E-50DB6864CD86}"/>
                </c:ext>
              </c:extLst>
            </c:dLbl>
            <c:dLbl>
              <c:idx val="1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D43-4CE2-A20E-50DB6864CD86}"/>
                </c:ext>
              </c:extLst>
            </c:dLbl>
            <c:spPr>
              <a:solidFill>
                <a:schemeClr val="accent6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'Report1 (1)'!$G$11:$G$22</c:f>
              <c:numCache>
                <c:formatCode>#,##0</c:formatCode>
                <c:ptCount val="12"/>
                <c:pt idx="0">
                  <c:v>98.084232720000912</c:v>
                </c:pt>
                <c:pt idx="1">
                  <c:v>73.970403809999567</c:v>
                </c:pt>
                <c:pt idx="2">
                  <c:v>70.205826829999737</c:v>
                </c:pt>
                <c:pt idx="3">
                  <c:v>49.627621709999531</c:v>
                </c:pt>
                <c:pt idx="4">
                  <c:v>58.371171859999244</c:v>
                </c:pt>
                <c:pt idx="5">
                  <c:v>42.208756769999908</c:v>
                </c:pt>
                <c:pt idx="6">
                  <c:v>65.788793719999376</c:v>
                </c:pt>
                <c:pt idx="7">
                  <c:v>68.566890559999607</c:v>
                </c:pt>
                <c:pt idx="8">
                  <c:v>50.534654730000021</c:v>
                </c:pt>
                <c:pt idx="9">
                  <c:v>56.551062929999929</c:v>
                </c:pt>
                <c:pt idx="10">
                  <c:v>73.81023375999969</c:v>
                </c:pt>
                <c:pt idx="11">
                  <c:v>68.925896849999631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43-4CE2-A20E-50DB6864CD86}"/>
            </c:ext>
          </c:extLst>
        </c:ser>
        <c:ser>
          <c:idx val="1"/>
          <c:order val="1"/>
          <c:tx>
            <c:strRef>
              <c:f>'Report1 (1)'!$H$10</c:f>
              <c:strCache>
                <c:ptCount val="1"/>
                <c:pt idx="0">
                  <c:v>2018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5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'Report1 (1)'!$H$11:$H$22</c:f>
              <c:numCache>
                <c:formatCode>#,##0</c:formatCode>
                <c:ptCount val="12"/>
                <c:pt idx="0">
                  <c:v>144.39368489000174</c:v>
                </c:pt>
                <c:pt idx="1">
                  <c:v>94.157916520000697</c:v>
                </c:pt>
                <c:pt idx="2">
                  <c:v>77.198123969999941</c:v>
                </c:pt>
                <c:pt idx="3">
                  <c:v>66.910069349999318</c:v>
                </c:pt>
                <c:pt idx="4">
                  <c:v>60.099546839999384</c:v>
                </c:pt>
                <c:pt idx="5">
                  <c:v>45.48917091999936</c:v>
                </c:pt>
                <c:pt idx="6">
                  <c:v>63.087636759998077</c:v>
                </c:pt>
                <c:pt idx="7">
                  <c:v>70.661871149998532</c:v>
                </c:pt>
                <c:pt idx="8">
                  <c:v>55.412350469998536</c:v>
                </c:pt>
                <c:pt idx="9">
                  <c:v>51.735928239998422</c:v>
                </c:pt>
                <c:pt idx="10">
                  <c:v>66.125343439999185</c:v>
                </c:pt>
                <c:pt idx="11">
                  <c:v>59.795821239999349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43-4CE2-A20E-50DB6864CD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0633328"/>
        <c:axId val="410626768"/>
      </c:lineChart>
      <c:catAx>
        <c:axId val="41063332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10626768"/>
        <c:crosses val="autoZero"/>
        <c:auto val="1"/>
        <c:lblAlgn val="ctr"/>
        <c:lblOffset val="100"/>
        <c:noMultiLvlLbl val="0"/>
      </c:catAx>
      <c:valAx>
        <c:axId val="41062676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1063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'Report1 (1)'!$G$10</c:f>
              <c:strCache>
                <c:ptCount val="1"/>
                <c:pt idx="0">
                  <c:v>2017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5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'Report1 (1)'!$G$38:$G$49</c:f>
              <c:numCache>
                <c:formatCode>#,##0</c:formatCode>
                <c:ptCount val="12"/>
                <c:pt idx="0">
                  <c:v>217.53865458100356</c:v>
                </c:pt>
                <c:pt idx="1">
                  <c:v>132.07121848998895</c:v>
                </c:pt>
                <c:pt idx="2">
                  <c:v>121.18615470798954</c:v>
                </c:pt>
                <c:pt idx="3">
                  <c:v>98.36955102799071</c:v>
                </c:pt>
                <c:pt idx="4">
                  <c:v>121.19903005198582</c:v>
                </c:pt>
                <c:pt idx="5">
                  <c:v>92.550049343992413</c:v>
                </c:pt>
                <c:pt idx="6">
                  <c:v>124.81795129998648</c:v>
                </c:pt>
                <c:pt idx="7">
                  <c:v>100.41061767199021</c:v>
                </c:pt>
                <c:pt idx="8">
                  <c:v>90.112445556991815</c:v>
                </c:pt>
                <c:pt idx="9">
                  <c:v>118.21985602598511</c:v>
                </c:pt>
                <c:pt idx="10">
                  <c:v>106.46385530499283</c:v>
                </c:pt>
                <c:pt idx="11">
                  <c:v>172.83246847299378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F1-496F-A15F-64FDC02E638F}"/>
            </c:ext>
          </c:extLst>
        </c:ser>
        <c:ser>
          <c:idx val="1"/>
          <c:order val="1"/>
          <c:tx>
            <c:strRef>
              <c:f>'Report1 (1)'!$H$10</c:f>
              <c:strCache>
                <c:ptCount val="1"/>
                <c:pt idx="0">
                  <c:v>2018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F1-496F-A15F-64FDC02E638F}"/>
                </c:ext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F1-496F-A15F-64FDC02E638F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4F1-496F-A15F-64FDC02E638F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4F1-496F-A15F-64FDC02E638F}"/>
                </c:ext>
              </c:extLst>
            </c:dLbl>
            <c:dLbl>
              <c:idx val="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4F1-496F-A15F-64FDC02E638F}"/>
                </c:ext>
              </c:extLst>
            </c:dLbl>
            <c:dLbl>
              <c:idx val="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4F1-496F-A15F-64FDC02E638F}"/>
                </c:ext>
              </c:extLst>
            </c:dLbl>
            <c:dLbl>
              <c:idx val="6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4F1-496F-A15F-64FDC02E638F}"/>
                </c:ext>
              </c:extLst>
            </c:dLbl>
            <c:dLbl>
              <c:idx val="7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4F1-496F-A15F-64FDC02E638F}"/>
                </c:ext>
              </c:extLst>
            </c:dLbl>
            <c:dLbl>
              <c:idx val="8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4F1-496F-A15F-64FDC02E638F}"/>
                </c:ext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4F1-496F-A15F-64FDC02E638F}"/>
                </c:ext>
              </c:extLst>
            </c:dLbl>
            <c:dLbl>
              <c:idx val="1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4F1-496F-A15F-64FDC02E638F}"/>
                </c:ext>
              </c:extLst>
            </c:dLbl>
            <c:dLbl>
              <c:idx val="1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4F1-496F-A15F-64FDC02E638F}"/>
                </c:ext>
              </c:extLst>
            </c:dLbl>
            <c:spPr>
              <a:solidFill>
                <a:schemeClr val="accent6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'Report1 (1)'!$H$38:$H$49</c:f>
              <c:numCache>
                <c:formatCode>#,##0</c:formatCode>
                <c:ptCount val="12"/>
                <c:pt idx="0">
                  <c:v>200.92603254199912</c:v>
                </c:pt>
                <c:pt idx="1">
                  <c:v>133.6806242379846</c:v>
                </c:pt>
                <c:pt idx="2">
                  <c:v>125.46324210998758</c:v>
                </c:pt>
                <c:pt idx="3">
                  <c:v>100.62947283898939</c:v>
                </c:pt>
                <c:pt idx="4">
                  <c:v>115.50497855098533</c:v>
                </c:pt>
                <c:pt idx="5">
                  <c:v>82.495516418991656</c:v>
                </c:pt>
                <c:pt idx="6">
                  <c:v>123.25711158298326</c:v>
                </c:pt>
                <c:pt idx="7">
                  <c:v>99.001027093988554</c:v>
                </c:pt>
                <c:pt idx="8">
                  <c:v>86.861277129990683</c:v>
                </c:pt>
                <c:pt idx="9">
                  <c:v>103.71944205198656</c:v>
                </c:pt>
                <c:pt idx="10">
                  <c:v>85.527685811992882</c:v>
                </c:pt>
                <c:pt idx="11">
                  <c:v>147.4057112959905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4F1-496F-A15F-64FDC02E63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0633328"/>
        <c:axId val="410626768"/>
      </c:lineChart>
      <c:catAx>
        <c:axId val="41063332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10626768"/>
        <c:crosses val="autoZero"/>
        <c:auto val="1"/>
        <c:lblAlgn val="ctr"/>
        <c:lblOffset val="100"/>
        <c:noMultiLvlLbl val="0"/>
      </c:catAx>
      <c:valAx>
        <c:axId val="41062676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10633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'Report1 (1)'!$E$28</c:f>
              <c:strCache>
                <c:ptCount val="1"/>
                <c:pt idx="0">
                  <c:v>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'Report1 (1)'!$F$27:$G$27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'Report1 (1)'!$H$28:$I$28</c:f>
              <c:numCache>
                <c:formatCode>0%</c:formatCode>
                <c:ptCount val="2"/>
                <c:pt idx="0">
                  <c:v>0.34177063890788029</c:v>
                </c:pt>
                <c:pt idx="1">
                  <c:v>0.37628098792282744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E7-4B1B-A8BE-2B56D71749E0}"/>
            </c:ext>
          </c:extLst>
        </c:ser>
        <c:ser>
          <c:idx val="1"/>
          <c:order val="1"/>
          <c:tx>
            <c:strRef>
              <c:f>'Report1 (1)'!$E$29</c:f>
              <c:strCache>
                <c:ptCount val="1"/>
                <c:pt idx="0">
                  <c:v>OFF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'Report1 (1)'!$F$27:$G$27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'Report1 (1)'!$H$29:$I$29</c:f>
              <c:numCache>
                <c:formatCode>0%</c:formatCode>
                <c:ptCount val="2"/>
                <c:pt idx="0">
                  <c:v>0.6582293610921196</c:v>
                </c:pt>
                <c:pt idx="1">
                  <c:v>0.61805200154625417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E7-4B1B-A8BE-2B56D71749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404378872"/>
        <c:axId val="404375592"/>
      </c:barChart>
      <c:catAx>
        <c:axId val="404378872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high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04375592"/>
        <c:crosses val="autoZero"/>
        <c:auto val="1"/>
        <c:lblAlgn val="ctr"/>
        <c:lblOffset val="100"/>
        <c:noMultiLvlLbl val="0"/>
      </c:catAx>
      <c:valAx>
        <c:axId val="404375592"/>
        <c:scaling>
          <c:orientation val="maxMin"/>
        </c:scaling>
        <c:delete val="1"/>
        <c:axPos val="l"/>
        <c:numFmt formatCode="0%" sourceLinked="1"/>
        <c:majorTickMark val="out"/>
        <c:minorTickMark val="none"/>
        <c:tickLblPos val="nextTo"/>
        <c:crossAx val="404378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'Report1 (1)'!$H$33:$H$34</c:f>
              <c:numCache>
                <c:formatCode>0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'Report1 (1)'!$G$35:$G$36</c:f>
              <c:numCache>
                <c:formatCode>_(* #,##0_);_(* \(#,##0\);_(* "-"??_);_(@_)</c:formatCode>
                <c:ptCount val="2"/>
                <c:pt idx="0">
                  <c:v>1495.7718525402404</c:v>
                </c:pt>
                <c:pt idx="1">
                  <c:v>1404.4721216707692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40-463D-BE01-9D46802C1D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27"/>
        <c:axId val="668343504"/>
        <c:axId val="668344160"/>
      </c:barChart>
      <c:catAx>
        <c:axId val="668343504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68344160"/>
        <c:crosses val="autoZero"/>
        <c:auto val="1"/>
        <c:lblAlgn val="ctr"/>
        <c:lblOffset val="100"/>
        <c:noMultiLvlLbl val="0"/>
      </c:catAx>
      <c:valAx>
        <c:axId val="668344160"/>
        <c:scaling>
          <c:orientation val="minMax"/>
          <c:min val="0"/>
        </c:scaling>
        <c:delete val="1"/>
        <c:axPos val="l"/>
        <c:numFmt formatCode="_(* #,##0_);_(* \(#,##0\);_(* &quot;-&quot;??_);_(@_)" sourceLinked="1"/>
        <c:majorTickMark val="out"/>
        <c:minorTickMark val="none"/>
        <c:tickLblPos val="nextTo"/>
        <c:crossAx val="66834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'Report1 (1)'!$H$5:$H$6</c:f>
              <c:numCache>
                <c:formatCode>0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'Report1 (1)'!$G$7:$G$8</c:f>
              <c:numCache>
                <c:formatCode>_(* #,##0_);_(* \(#,##0\);_(* "-"??_);_(@_)</c:formatCode>
                <c:ptCount val="2"/>
                <c:pt idx="0">
                  <c:v>776.64554624988432</c:v>
                </c:pt>
                <c:pt idx="1">
                  <c:v>855.06746378976993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90-41C0-890E-AABF149220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27"/>
        <c:axId val="668343504"/>
        <c:axId val="668344160"/>
      </c:barChart>
      <c:catAx>
        <c:axId val="668343504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68344160"/>
        <c:crosses val="autoZero"/>
        <c:auto val="1"/>
        <c:lblAlgn val="ctr"/>
        <c:lblOffset val="100"/>
        <c:noMultiLvlLbl val="0"/>
      </c:catAx>
      <c:valAx>
        <c:axId val="668344160"/>
        <c:scaling>
          <c:orientation val="minMax"/>
          <c:min val="0"/>
        </c:scaling>
        <c:delete val="1"/>
        <c:axPos val="l"/>
        <c:numFmt formatCode="_(* #,##0_);_(* \(#,##0\);_(* &quot;-&quot;??_);_(@_)" sourceLinked="1"/>
        <c:majorTickMark val="out"/>
        <c:minorTickMark val="none"/>
        <c:tickLblPos val="nextTo"/>
        <c:crossAx val="66834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363836102179104E-2"/>
          <c:y val="0"/>
          <c:w val="0.89127232779564181"/>
          <c:h val="0.88796756683030753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Planilha1!$D$1</c:f>
              <c:strCache>
                <c:ptCount val="1"/>
                <c:pt idx="0">
                  <c:v>Mercado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6.33287968003555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2F-4A3C-A877-78EADDC601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Contribuição</c:v>
                </c:pt>
              </c:strCache>
            </c:strRef>
          </c:cat>
          <c:val>
            <c:numRef>
              <c:f>Planilha1!$D$2</c:f>
              <c:numCache>
                <c:formatCode>0.0</c:formatCode>
                <c:ptCount val="1"/>
                <c:pt idx="0">
                  <c:v>-0.58999999999999986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2F-4A3C-A877-78EADDC6014C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Online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Contribuição</c:v>
                </c:pt>
              </c:strCache>
            </c:strRef>
          </c:cat>
          <c:val>
            <c:numRef>
              <c:f>Planilha1!$C$2</c:f>
              <c:numCache>
                <c:formatCode>0.0</c:formatCode>
                <c:ptCount val="1"/>
                <c:pt idx="0">
                  <c:v>3.45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2F-4A3C-A877-78EADDC6014C}"/>
            </c:ext>
          </c:extLst>
        </c:ser>
        <c:ser>
          <c:idx val="0"/>
          <c:order val="2"/>
          <c:tx>
            <c:strRef>
              <c:f>Planilha1!$B$1</c:f>
              <c:strCache>
                <c:ptCount val="1"/>
                <c:pt idx="0">
                  <c:v>Tradicional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Contribuição</c:v>
                </c:pt>
              </c:strCache>
            </c:strRef>
          </c:cat>
          <c:val>
            <c:numRef>
              <c:f>Planilha1!$B$2</c:f>
              <c:numCache>
                <c:formatCode>0.0</c:formatCode>
                <c:ptCount val="1"/>
                <c:pt idx="0">
                  <c:v>-4.04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2F-4A3C-A877-78EADDC601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581247808"/>
        <c:axId val="581246168"/>
      </c:barChart>
      <c:catAx>
        <c:axId val="5812478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1246168"/>
        <c:crosses val="autoZero"/>
        <c:auto val="1"/>
        <c:lblAlgn val="ctr"/>
        <c:lblOffset val="100"/>
        <c:noMultiLvlLbl val="0"/>
      </c:catAx>
      <c:valAx>
        <c:axId val="581246168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581247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394152225938983E-2"/>
          <c:y val="4.2178741853720982E-2"/>
          <c:w val="0.60707130301730872"/>
          <c:h val="0.8539335375344003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Literatura Estrangeira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Planilha1!$B$2:$B$3</c:f>
              <c:numCache>
                <c:formatCode>0.0%</c:formatCode>
                <c:ptCount val="2"/>
                <c:pt idx="0">
                  <c:v>0.15264288804901052</c:v>
                </c:pt>
                <c:pt idx="1">
                  <c:v>0.1379291845783138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37-4AA8-872F-761108FA1184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Ficção Infantil Juvenil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Planilha1!$C$2:$C$3</c:f>
              <c:numCache>
                <c:formatCode>0.0%</c:formatCode>
                <c:ptCount val="2"/>
                <c:pt idx="0">
                  <c:v>0.10230641355461202</c:v>
                </c:pt>
                <c:pt idx="1">
                  <c:v>9.8004221314379455E-2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37-4AA8-872F-761108FA1184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Didaticos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Planilha1!$D$2:$D$3</c:f>
              <c:numCache>
                <c:formatCode>0.0%</c:formatCode>
                <c:ptCount val="2"/>
                <c:pt idx="0">
                  <c:v>9.9526699706481453E-2</c:v>
                </c:pt>
                <c:pt idx="1">
                  <c:v>0.11505750332720265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37-4AA8-872F-761108FA1184}"/>
            </c:ext>
          </c:extLst>
        </c:ser>
        <c:ser>
          <c:idx val="3"/>
          <c:order val="3"/>
          <c:tx>
            <c:strRef>
              <c:f>Planilha1!$E$1</c:f>
              <c:strCache>
                <c:ptCount val="1"/>
                <c:pt idx="0">
                  <c:v>Direito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Planilha1!$E$2:$E$3</c:f>
              <c:numCache>
                <c:formatCode>0.0%</c:formatCode>
                <c:ptCount val="2"/>
                <c:pt idx="0">
                  <c:v>0.10883953030845049</c:v>
                </c:pt>
                <c:pt idx="1">
                  <c:v>8.6158712966878839E-2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5037-4AA8-872F-761108FA1184}"/>
            </c:ext>
          </c:extLst>
        </c:ser>
        <c:ser>
          <c:idx val="4"/>
          <c:order val="4"/>
          <c:tx>
            <c:strRef>
              <c:f>Planilha1!$F$1</c:f>
              <c:strCache>
                <c:ptCount val="1"/>
                <c:pt idx="0">
                  <c:v>Ciências Humanas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Planilha1!$F$2:$F$3</c:f>
              <c:numCache>
                <c:formatCode>0.0%</c:formatCode>
                <c:ptCount val="2"/>
                <c:pt idx="0">
                  <c:v>7.0294994754821635E-2</c:v>
                </c:pt>
                <c:pt idx="1">
                  <c:v>7.4213832051015921E-2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5037-4AA8-872F-761108FA1184}"/>
            </c:ext>
          </c:extLst>
        </c:ser>
        <c:ser>
          <c:idx val="5"/>
          <c:order val="5"/>
          <c:tx>
            <c:strRef>
              <c:f>Planilha1!$G$1</c:f>
              <c:strCache>
                <c:ptCount val="1"/>
                <c:pt idx="0">
                  <c:v>Medicina e Saude / Psicologia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Planilha1!$G$2:$G$3</c:f>
              <c:numCache>
                <c:formatCode>0.0%</c:formatCode>
                <c:ptCount val="2"/>
                <c:pt idx="0">
                  <c:v>9.7559755883296864E-2</c:v>
                </c:pt>
                <c:pt idx="1">
                  <c:v>9.4188434761656739E-2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037-4AA8-872F-761108FA1184}"/>
            </c:ext>
          </c:extLst>
        </c:ser>
        <c:ser>
          <c:idx val="6"/>
          <c:order val="6"/>
          <c:tx>
            <c:strRef>
              <c:f>Planilha1!$H$1</c:f>
              <c:strCache>
                <c:ptCount val="1"/>
                <c:pt idx="0">
                  <c:v>Administraçao / Economia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Planilha1!$H$2:$H$3</c:f>
              <c:numCache>
                <c:formatCode>0.0%</c:formatCode>
                <c:ptCount val="2"/>
                <c:pt idx="0">
                  <c:v>5.2026671182368596E-2</c:v>
                </c:pt>
                <c:pt idx="1">
                  <c:v>5.6346655088997978E-2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5037-4AA8-872F-761108FA1184}"/>
            </c:ext>
          </c:extLst>
        </c:ser>
        <c:ser>
          <c:idx val="7"/>
          <c:order val="7"/>
          <c:tx>
            <c:strRef>
              <c:f>Planilha1!$I$1</c:f>
              <c:strCache>
                <c:ptCount val="1"/>
                <c:pt idx="0">
                  <c:v>Autoajuda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5871-4850-808A-370B80C689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Planilha1!$I$2:$I$3</c:f>
              <c:numCache>
                <c:formatCode>0.0%</c:formatCode>
                <c:ptCount val="2"/>
                <c:pt idx="0">
                  <c:v>2.4786057633302289E-2</c:v>
                </c:pt>
                <c:pt idx="1">
                  <c:v>3.6418311968010798E-2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5037-4AA8-872F-761108FA1184}"/>
            </c:ext>
          </c:extLst>
        </c:ser>
        <c:ser>
          <c:idx val="8"/>
          <c:order val="8"/>
          <c:tx>
            <c:strRef>
              <c:f>Planilha1!$J$1</c:f>
              <c:strCache>
                <c:ptCount val="1"/>
                <c:pt idx="0">
                  <c:v>Religiões / Crenças / Esoterismo</c:v>
                </c:pt>
              </c:strCache>
            </c:strRef>
          </c:tx>
          <c:spPr>
            <a:solidFill>
              <a:srgbClr val="F0AB0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871-4850-808A-370B80C689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Planilha1!$J$2:$J$3</c:f>
              <c:numCache>
                <c:formatCode>0.0%</c:formatCode>
                <c:ptCount val="2"/>
                <c:pt idx="0">
                  <c:v>3.6918008425391197E-2</c:v>
                </c:pt>
                <c:pt idx="1">
                  <c:v>4.0684547691483164E-2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5037-4AA8-872F-761108FA1184}"/>
            </c:ext>
          </c:extLst>
        </c:ser>
        <c:ser>
          <c:idx val="9"/>
          <c:order val="9"/>
          <c:tx>
            <c:strRef>
              <c:f>Planilha1!$K$1</c:f>
              <c:strCache>
                <c:ptCount val="1"/>
                <c:pt idx="0">
                  <c:v>HQ / Jogos</c:v>
                </c:pt>
              </c:strCache>
            </c:strRef>
          </c:tx>
          <c:spPr>
            <a:solidFill>
              <a:srgbClr val="FC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Planilha1!$K$2:$K$3</c:f>
              <c:numCache>
                <c:formatCode>0.0%</c:formatCode>
                <c:ptCount val="2"/>
                <c:pt idx="0">
                  <c:v>5.8659094061597583E-2</c:v>
                </c:pt>
                <c:pt idx="1">
                  <c:v>7.2536916882657038E-2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5037-4AA8-872F-761108FA1184}"/>
            </c:ext>
          </c:extLst>
        </c:ser>
        <c:ser>
          <c:idx val="10"/>
          <c:order val="10"/>
          <c:tx>
            <c:strRef>
              <c:f>Planilha1!$L$1</c:f>
              <c:strCache>
                <c:ptCount val="1"/>
                <c:pt idx="0">
                  <c:v>Dicionários / Idiomas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Planilha1!$L$2:$L$3</c:f>
              <c:numCache>
                <c:formatCode>0.0%</c:formatCode>
                <c:ptCount val="2"/>
                <c:pt idx="0">
                  <c:v>4.3213146759225177E-2</c:v>
                </c:pt>
                <c:pt idx="1">
                  <c:v>4.5641807942284861E-2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5037-4AA8-872F-761108FA1184}"/>
            </c:ext>
          </c:extLst>
        </c:ser>
        <c:ser>
          <c:idx val="11"/>
          <c:order val="11"/>
          <c:tx>
            <c:strRef>
              <c:f>Planilha1!$M$1</c:f>
              <c:strCache>
                <c:ptCount val="1"/>
                <c:pt idx="0">
                  <c:v>Outros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Planilha1!$M$2:$M$3</c:f>
              <c:numCache>
                <c:formatCode>0.0%</c:formatCode>
                <c:ptCount val="2"/>
                <c:pt idx="0">
                  <c:v>0.15322673968144215</c:v>
                </c:pt>
                <c:pt idx="1">
                  <c:v>0.14281987142711874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5037-4AA8-872F-761108FA11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543647344"/>
        <c:axId val="543655544"/>
      </c:barChart>
      <c:catAx>
        <c:axId val="54364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3655544"/>
        <c:crosses val="autoZero"/>
        <c:auto val="1"/>
        <c:lblAlgn val="ctr"/>
        <c:lblOffset val="100"/>
        <c:noMultiLvlLbl val="0"/>
      </c:catAx>
      <c:valAx>
        <c:axId val="54365554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4364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249862918466894"/>
          <c:y val="8.0262492470777561E-2"/>
          <c:w val="0.33146819687390983"/>
          <c:h val="0.839475015058444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922418" y="194745"/>
            <a:ext cx="432283" cy="43228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6088" y="9427939"/>
            <a:ext cx="4969029" cy="288000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>
              <a:defRPr sz="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© </a:t>
            </a:r>
            <a:r>
              <a:rPr lang="en-US" dirty="0" err="1"/>
              <a:t>GfK</a:t>
            </a:r>
            <a:r>
              <a:rPr lang="en-US" dirty="0"/>
              <a:t> </a:t>
            </a:r>
            <a:fld id="{C8998D9E-49B2-4097-B552-57EEB9E5A717}" type="datetime4">
              <a:rPr lang="en-US" smtClean="0"/>
              <a:t>March 20, 2019</a:t>
            </a:fld>
            <a:r>
              <a:rPr lang="en-US" dirty="0"/>
              <a:t> | Title of presentation</a:t>
            </a:r>
          </a:p>
        </p:txBody>
      </p:sp>
      <p:sp>
        <p:nvSpPr>
          <p:cNvPr id="11" name="Rectangle 10"/>
          <p:cNvSpPr/>
          <p:nvPr/>
        </p:nvSpPr>
        <p:spPr bwMode="gray">
          <a:xfrm>
            <a:off x="5703157" y="9427939"/>
            <a:ext cx="648090" cy="288040"/>
          </a:xfrm>
          <a:prstGeom prst="rect">
            <a:avLst/>
          </a:prstGeom>
        </p:spPr>
        <p:txBody>
          <a:bodyPr vert="horz" lIns="0" tIns="0" rIns="0" bIns="0" rtlCol="0" anchor="b"/>
          <a:lstStyle/>
          <a:p>
            <a:pPr lvl="0" algn="r"/>
            <a:fld id="{CA005866-F985-470A-86CC-2BB4A48D5BA8}" type="slidenum">
              <a:rPr lang="de-DE" sz="800" smtClean="0">
                <a:solidFill>
                  <a:schemeClr val="bg2"/>
                </a:solidFill>
              </a:rPr>
              <a:pPr lvl="0" algn="r"/>
              <a:t>‹nº›</a:t>
            </a:fld>
            <a:endParaRPr lang="de-DE" sz="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37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446427" y="786739"/>
            <a:ext cx="5905161" cy="3322539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46088" y="4315229"/>
            <a:ext cx="5905500" cy="482467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5"/>
            <a:r>
              <a:rPr lang="en-US" noProof="0" dirty="0"/>
              <a:t>Sixth level</a:t>
            </a:r>
          </a:p>
          <a:p>
            <a:pPr lvl="6"/>
            <a:r>
              <a:rPr lang="en-US" noProof="0" dirty="0"/>
              <a:t>Seventh level</a:t>
            </a:r>
          </a:p>
          <a:p>
            <a:pPr lvl="6"/>
            <a:r>
              <a:rPr lang="en-US" noProof="0" dirty="0"/>
              <a:t>Eighth level</a:t>
            </a:r>
          </a:p>
          <a:p>
            <a:pPr lvl="8"/>
            <a:r>
              <a:rPr lang="en-US" noProof="0" dirty="0"/>
              <a:t>Ninth level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6088" y="9427939"/>
            <a:ext cx="4969029" cy="288000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>
              <a:defRPr sz="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© </a:t>
            </a:r>
            <a:r>
              <a:rPr lang="en-US" dirty="0" err="1"/>
              <a:t>GfK</a:t>
            </a:r>
            <a:r>
              <a:rPr lang="en-US" dirty="0"/>
              <a:t> </a:t>
            </a:r>
            <a:fld id="{0B798607-B8D6-44E8-B6BA-DA2D673578FB}" type="datetime4">
              <a:rPr lang="en-US" smtClean="0"/>
              <a:t>March 20, 2019</a:t>
            </a:fld>
            <a:r>
              <a:rPr lang="en-US" dirty="0"/>
              <a:t> | Title of presentation</a:t>
            </a:r>
          </a:p>
        </p:txBody>
      </p:sp>
      <p:sp>
        <p:nvSpPr>
          <p:cNvPr id="2" name="Rectangle 1"/>
          <p:cNvSpPr/>
          <p:nvPr/>
        </p:nvSpPr>
        <p:spPr bwMode="gray">
          <a:xfrm>
            <a:off x="5703157" y="9427939"/>
            <a:ext cx="648090" cy="288040"/>
          </a:xfrm>
          <a:prstGeom prst="rect">
            <a:avLst/>
          </a:prstGeom>
        </p:spPr>
        <p:txBody>
          <a:bodyPr vert="horz" lIns="0" tIns="0" rIns="0" bIns="0" rtlCol="0" anchor="b"/>
          <a:lstStyle/>
          <a:p>
            <a:pPr lvl="0" algn="r"/>
            <a:fld id="{CA005866-F985-470A-86CC-2BB4A48D5BA8}" type="slidenum">
              <a:rPr lang="de-DE" sz="800" smtClean="0">
                <a:solidFill>
                  <a:schemeClr val="bg2"/>
                </a:solidFill>
              </a:rPr>
              <a:pPr lvl="0" algn="r"/>
              <a:t>‹nº›</a:t>
            </a:fld>
            <a:endParaRPr lang="de-DE" sz="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32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300"/>
      </a:spcBef>
      <a:spcAft>
        <a:spcPts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144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288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432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66700" indent="-88900" algn="l" defTabSz="914400" rtl="0" eaLnBrk="1" latinLnBrk="0" hangingPunct="1">
      <a:spcAft>
        <a:spcPts val="300"/>
      </a:spcAft>
      <a:buFont typeface="Arial" pitchFamily="34" charset="0"/>
      <a:buChar char="•"/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46088" y="787400"/>
            <a:ext cx="5905500" cy="33226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Online</a:t>
            </a:r>
            <a:r>
              <a:rPr lang="pt-BR" baseline="0" dirty="0"/>
              <a:t> abre o ano com um forte crescimento – 30% no Q1</a:t>
            </a:r>
          </a:p>
          <a:p>
            <a:r>
              <a:rPr lang="pt-BR" baseline="0" dirty="0"/>
              <a:t>Mas ao longo dos trimestres  vai perdendo força e fecha o Q4 com -11%</a:t>
            </a:r>
          </a:p>
          <a:p>
            <a:endParaRPr lang="pt-BR" baseline="0" dirty="0"/>
          </a:p>
          <a:p>
            <a:r>
              <a:rPr lang="pt-BR" baseline="0" dirty="0"/>
              <a:t>Já o </a:t>
            </a:r>
            <a:r>
              <a:rPr lang="pt-BR" baseline="0" dirty="0" err="1"/>
              <a:t>Offline</a:t>
            </a:r>
            <a:r>
              <a:rPr lang="pt-BR" baseline="0" dirty="0"/>
              <a:t> teve todos os Trimestres abaixo de 2017. No Q4 o gap aumenta e vai a 15%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4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6088" y="787400"/>
            <a:ext cx="5905500" cy="3322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6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46088" y="787400"/>
            <a:ext cx="5905500" cy="33226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Contribuição</a:t>
            </a:r>
            <a:r>
              <a:rPr lang="pt-BR" baseline="0" dirty="0"/>
              <a:t> do Online: Destaques – Didáticos / HQ JOGOS / Autoajuda</a:t>
            </a:r>
          </a:p>
          <a:p>
            <a:endParaRPr lang="pt-BR" baseline="0" dirty="0"/>
          </a:p>
          <a:p>
            <a:r>
              <a:rPr lang="pt-BR" baseline="0" dirty="0"/>
              <a:t>Contribuição do </a:t>
            </a:r>
            <a:r>
              <a:rPr lang="pt-BR" baseline="0" dirty="0" err="1"/>
              <a:t>Offline</a:t>
            </a:r>
            <a:r>
              <a:rPr lang="pt-BR" baseline="0" dirty="0"/>
              <a:t>: Destaques – Autoajuda / </a:t>
            </a:r>
            <a:r>
              <a:rPr lang="pt-BR" baseline="0" dirty="0" err="1"/>
              <a:t>Adm.Econ</a:t>
            </a:r>
            <a:r>
              <a:rPr lang="pt-BR" baseline="0" dirty="0"/>
              <a:t>.</a:t>
            </a:r>
          </a:p>
          <a:p>
            <a:endParaRPr lang="pt-BR" baseline="0" dirty="0"/>
          </a:p>
          <a:p>
            <a:r>
              <a:rPr lang="pt-BR" baseline="0" dirty="0"/>
              <a:t>Diferenças no </a:t>
            </a:r>
            <a:r>
              <a:rPr lang="pt-BR" baseline="0" dirty="0" err="1"/>
              <a:t>on</a:t>
            </a:r>
            <a:r>
              <a:rPr lang="pt-BR" baseline="0" dirty="0"/>
              <a:t> e off em </a:t>
            </a:r>
            <a:r>
              <a:rPr lang="pt-BR" baseline="0" dirty="0" err="1"/>
              <a:t>mix</a:t>
            </a:r>
            <a:r>
              <a:rPr lang="pt-BR" baseline="0" dirty="0"/>
              <a:t>. No </a:t>
            </a:r>
            <a:r>
              <a:rPr lang="pt-BR" baseline="0" dirty="0" err="1"/>
              <a:t>On</a:t>
            </a:r>
            <a:r>
              <a:rPr lang="pt-BR" baseline="0" dirty="0"/>
              <a:t> temos CTP com maior importância. Já que o PM é menor.</a:t>
            </a:r>
          </a:p>
        </p:txBody>
      </p:sp>
    </p:spTree>
    <p:extLst>
      <p:ext uri="{BB962C8B-B14F-4D97-AF65-F5344CB8AC3E}">
        <p14:creationId xmlns:p14="http://schemas.microsoft.com/office/powerpoint/2010/main" val="2144395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46088" y="787400"/>
            <a:ext cx="5905500" cy="33226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 diferença</a:t>
            </a:r>
            <a:r>
              <a:rPr lang="pt-BR" baseline="0" dirty="0"/>
              <a:t> nesses gêneros chega a 20%. Mas há diferenças de sortimento entre os canais. Quando observamos o desconto médio, vemos que a diferença chega a até 30 pontos percentuais.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246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46088" y="787400"/>
            <a:ext cx="5905500" cy="33226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Ambos o canais tem ligeiro</a:t>
            </a:r>
            <a:r>
              <a:rPr lang="pt-BR" baseline="0" dirty="0"/>
              <a:t> aumento da importância dos Top 500 no faturamento. Cerca de 1 ponto percentual. – Mas o Online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17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46088" y="787400"/>
            <a:ext cx="5905500" cy="33226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único item com preço</a:t>
            </a:r>
            <a:r>
              <a:rPr lang="pt-BR" baseline="0" dirty="0"/>
              <a:t> igual (</a:t>
            </a:r>
            <a:r>
              <a:rPr lang="pt-BR" baseline="0" dirty="0" err="1"/>
              <a:t>Album</a:t>
            </a:r>
            <a:r>
              <a:rPr lang="pt-BR" baseline="0" dirty="0"/>
              <a:t> da Copa) – tem um importância do Online menor do que o mercado total.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97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46088" y="787400"/>
            <a:ext cx="5905500" cy="33226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</a:t>
            </a:r>
            <a:r>
              <a:rPr lang="pt-BR" dirty="0" err="1"/>
              <a:t>pq</a:t>
            </a:r>
            <a:r>
              <a:rPr lang="pt-BR" baseline="0" dirty="0"/>
              <a:t> disso. O preço médio no online cresce 9,2%, enquanto o off-line cai 3,7%. O Online já passa a representar 43% do faturamento do mercado.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7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46088" y="787400"/>
            <a:ext cx="5905500" cy="33226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Os patamares de desconto estão</a:t>
            </a:r>
            <a:r>
              <a:rPr lang="pt-BR" baseline="0" dirty="0"/>
              <a:t> menores neste ano. </a:t>
            </a:r>
            <a:r>
              <a:rPr lang="pt-BR" baseline="0" dirty="0" err="1"/>
              <a:t>Diminuiram</a:t>
            </a:r>
            <a:r>
              <a:rPr lang="pt-BR" baseline="0" dirty="0"/>
              <a:t> alguns pontos percentuais. 7pp no Online e 8pp no </a:t>
            </a:r>
            <a:r>
              <a:rPr lang="pt-BR" baseline="0" dirty="0" err="1"/>
              <a:t>Offline</a:t>
            </a:r>
            <a:r>
              <a:rPr lang="pt-BR" baseline="0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898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46088" y="787400"/>
            <a:ext cx="5905500" cy="33226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</a:t>
            </a:r>
            <a:r>
              <a:rPr lang="pt-BR" baseline="0" dirty="0"/>
              <a:t> diferença entre o </a:t>
            </a:r>
            <a:r>
              <a:rPr lang="pt-BR" baseline="0" dirty="0" err="1"/>
              <a:t>on</a:t>
            </a:r>
            <a:r>
              <a:rPr lang="pt-BR" baseline="0" dirty="0"/>
              <a:t> e o off se mantém em 24% apesar das alterações no ano.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15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23849" y="1779587"/>
            <a:ext cx="8496301" cy="1008193"/>
          </a:xfrm>
        </p:spPr>
        <p:txBody>
          <a:bodyPr anchor="b"/>
          <a:lstStyle>
            <a:lvl1pPr>
              <a:defRPr sz="3600" b="0" cap="none" baseline="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add 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23849" y="2859790"/>
            <a:ext cx="8496302" cy="1151823"/>
          </a:xfrm>
        </p:spPr>
        <p:txBody>
          <a:bodyPr/>
          <a:lstStyle>
            <a:lvl1pPr marL="0" indent="0" algn="l">
              <a:spcBef>
                <a:spcPts val="600"/>
              </a:spcBef>
              <a:spcAft>
                <a:spcPts val="0"/>
              </a:spcAft>
              <a:buNone/>
              <a:defRPr sz="2000" baseline="0">
                <a:solidFill>
                  <a:schemeClr val="tx2"/>
                </a:solidFill>
              </a:defRPr>
            </a:lvl1pPr>
            <a:lvl2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2pPr>
            <a:lvl3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3pPr>
            <a:lvl4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4pPr>
            <a:lvl5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5pPr>
            <a:lvl6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6pPr>
            <a:lvl7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7pPr>
            <a:lvl8pPr marL="0" indent="0" algn="l"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8pPr>
            <a:lvl9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Click to add subtitle of presentation</a:t>
            </a:r>
          </a:p>
        </p:txBody>
      </p:sp>
      <p:sp>
        <p:nvSpPr>
          <p:cNvPr id="4" name="Rechteck 3"/>
          <p:cNvSpPr/>
          <p:nvPr userDrawn="1"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23850" y="4588060"/>
            <a:ext cx="8496300" cy="216000"/>
          </a:xfrm>
        </p:spPr>
        <p:txBody>
          <a:bodyPr t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Click to add additional text, e.g. author,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1095604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Click to add headline</a:t>
            </a:r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323410" y="915520"/>
            <a:ext cx="8497180" cy="28804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indent="0">
              <a:lnSpc>
                <a:spcPct val="100000"/>
              </a:lnSpc>
              <a:spcBef>
                <a:spcPts val="600"/>
              </a:spcBef>
              <a:buNone/>
              <a:defRPr lang="de-DE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dirty="0"/>
              <a:t>Click to add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323528" y="4803552"/>
            <a:ext cx="8496300" cy="144462"/>
          </a:xfrm>
        </p:spPr>
        <p:txBody>
          <a:bodyPr tIns="0" bIns="3600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dirty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dirty="0"/>
              <a:t>Click to add source information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323410" y="1275570"/>
            <a:ext cx="2735703" cy="3456768"/>
          </a:xfrm>
        </p:spPr>
        <p:txBody>
          <a:bodyPr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3203809" y="1276350"/>
            <a:ext cx="2736381" cy="3455988"/>
          </a:xfrm>
        </p:spPr>
        <p:txBody>
          <a:bodyPr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5" hasCustomPrompt="1"/>
          </p:nvPr>
        </p:nvSpPr>
        <p:spPr>
          <a:xfrm>
            <a:off x="6084210" y="1276350"/>
            <a:ext cx="2736380" cy="3455988"/>
          </a:xfrm>
        </p:spPr>
        <p:txBody>
          <a:bodyPr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3216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3637653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think-cell Slide" r:id="rId4" imgW="353" imgH="353" progId="TCLayout.ActiveDocument.1">
                  <p:embed/>
                </p:oleObj>
              </mc:Choice>
              <mc:Fallback>
                <p:oleObj name="think-cell Slide" r:id="rId4" imgW="353" imgH="35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quarter" idx="16" hasCustomPrompt="1"/>
          </p:nvPr>
        </p:nvSpPr>
        <p:spPr>
          <a:xfrm>
            <a:off x="323411" y="1275570"/>
            <a:ext cx="2016280" cy="3456768"/>
          </a:xfrm>
        </p:spPr>
        <p:txBody>
          <a:bodyPr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7" hasCustomPrompt="1"/>
          </p:nvPr>
        </p:nvSpPr>
        <p:spPr>
          <a:xfrm>
            <a:off x="2483711" y="1275570"/>
            <a:ext cx="2016279" cy="3455988"/>
          </a:xfrm>
        </p:spPr>
        <p:txBody>
          <a:bodyPr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8" hasCustomPrompt="1"/>
          </p:nvPr>
        </p:nvSpPr>
        <p:spPr>
          <a:xfrm>
            <a:off x="4644010" y="1275570"/>
            <a:ext cx="2016280" cy="3455208"/>
          </a:xfrm>
        </p:spPr>
        <p:txBody>
          <a:bodyPr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6804310" y="1275570"/>
            <a:ext cx="2016280" cy="3454428"/>
          </a:xfrm>
        </p:spPr>
        <p:txBody>
          <a:bodyPr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Click to add headline</a:t>
            </a:r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323410" y="915566"/>
            <a:ext cx="8496740" cy="28825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indent="0">
              <a:lnSpc>
                <a:spcPct val="100000"/>
              </a:lnSpc>
              <a:spcBef>
                <a:spcPts val="600"/>
              </a:spcBef>
              <a:buNone/>
              <a:defRPr lang="de-DE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dirty="0"/>
              <a:t>Click to add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323528" y="4803552"/>
            <a:ext cx="8496300" cy="144462"/>
          </a:xfrm>
        </p:spPr>
        <p:txBody>
          <a:bodyPr tIns="0" bIns="3600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dirty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3321279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Click to add headline</a:t>
            </a:r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323410" y="915566"/>
            <a:ext cx="8496740" cy="28825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indent="0">
              <a:lnSpc>
                <a:spcPct val="100000"/>
              </a:lnSpc>
              <a:spcBef>
                <a:spcPts val="600"/>
              </a:spcBef>
              <a:buNone/>
              <a:defRPr lang="de-DE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dirty="0"/>
              <a:t>Click to add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323528" y="4803552"/>
            <a:ext cx="8496300" cy="144462"/>
          </a:xfrm>
        </p:spPr>
        <p:txBody>
          <a:bodyPr tIns="0" bIns="3600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dirty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dirty="0"/>
              <a:t>Click to add source information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323411" y="1275570"/>
            <a:ext cx="4176580" cy="1656230"/>
          </a:xfrm>
        </p:spPr>
        <p:txBody>
          <a:bodyPr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4" hasCustomPrompt="1"/>
          </p:nvPr>
        </p:nvSpPr>
        <p:spPr>
          <a:xfrm>
            <a:off x="4644010" y="1275570"/>
            <a:ext cx="4176580" cy="1656230"/>
          </a:xfrm>
        </p:spPr>
        <p:txBody>
          <a:bodyPr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5" hasCustomPrompt="1"/>
          </p:nvPr>
        </p:nvSpPr>
        <p:spPr>
          <a:xfrm>
            <a:off x="323411" y="3075820"/>
            <a:ext cx="4176580" cy="1656230"/>
          </a:xfrm>
        </p:spPr>
        <p:txBody>
          <a:bodyPr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16" hasCustomPrompt="1"/>
          </p:nvPr>
        </p:nvSpPr>
        <p:spPr>
          <a:xfrm>
            <a:off x="4644010" y="3075820"/>
            <a:ext cx="4176580" cy="1656230"/>
          </a:xfrm>
        </p:spPr>
        <p:txBody>
          <a:bodyPr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943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gray"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444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hteck 61"/>
          <p:cNvSpPr/>
          <p:nvPr userDrawn="1"/>
        </p:nvSpPr>
        <p:spPr bwMode="gray"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323850" y="915989"/>
            <a:ext cx="8496299" cy="2014226"/>
          </a:xfrm>
        </p:spPr>
        <p:txBody>
          <a:bodyPr vert="horz" lIns="0" tIns="18000" rIns="0" bIns="0" rtlCol="0" anchor="b" anchorCtr="0">
            <a:noAutofit/>
          </a:bodyPr>
          <a:lstStyle>
            <a:lvl1pPr>
              <a:defRPr lang="de-DE" sz="3600" cap="none" baseline="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169919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and text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 bwMode="gray"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323851" y="915989"/>
            <a:ext cx="8496299" cy="2016126"/>
          </a:xfrm>
        </p:spPr>
        <p:txBody>
          <a:bodyPr vert="horz" lIns="0" tIns="18000" rIns="0" bIns="0" rtlCol="0" anchor="b" anchorCtr="0">
            <a:noAutofit/>
          </a:bodyPr>
          <a:lstStyle>
            <a:lvl1pPr>
              <a:defRPr lang="de-DE" sz="3600" cap="none" baseline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751704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 bwMode="gray">
          <a:xfrm>
            <a:off x="323851" y="915988"/>
            <a:ext cx="8496300" cy="2016125"/>
          </a:xfrm>
        </p:spPr>
        <p:txBody>
          <a:bodyPr vert="horz" lIns="0" tIns="18000" rIns="0" bIns="0" rtlCol="0" anchor="b" anchorCtr="0">
            <a:noAutofit/>
          </a:bodyPr>
          <a:lstStyle>
            <a:lvl1pPr>
              <a:defRPr lang="de-DE" sz="3600" cap="none" baseline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701229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Click to add headline</a:t>
            </a:r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323850" y="915566"/>
            <a:ext cx="8496300" cy="28825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indent="0">
              <a:lnSpc>
                <a:spcPct val="100000"/>
              </a:lnSpc>
              <a:spcBef>
                <a:spcPts val="600"/>
              </a:spcBef>
              <a:buNone/>
              <a:defRPr lang="de-DE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dirty="0"/>
              <a:t>Click to add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25" name="Picture Placeholder 4"/>
          <p:cNvSpPr>
            <a:spLocks noGrp="1"/>
          </p:cNvSpPr>
          <p:nvPr>
            <p:ph type="pic" sz="quarter" idx="34" hasCustomPrompt="1"/>
          </p:nvPr>
        </p:nvSpPr>
        <p:spPr bwMode="gray">
          <a:xfrm>
            <a:off x="323528" y="1275607"/>
            <a:ext cx="1296144" cy="165618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35" hasCustomPrompt="1"/>
          </p:nvPr>
        </p:nvSpPr>
        <p:spPr bwMode="gray">
          <a:xfrm>
            <a:off x="1763689" y="2284729"/>
            <a:ext cx="2736303" cy="21602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[phone number]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quarter" idx="36" hasCustomPrompt="1"/>
          </p:nvPr>
        </p:nvSpPr>
        <p:spPr bwMode="gray">
          <a:xfrm>
            <a:off x="1763688" y="1852681"/>
            <a:ext cx="2736304" cy="432000"/>
          </a:xfrm>
        </p:spPr>
        <p:txBody>
          <a:bodyPr tIns="36000" anchor="t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[title]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37" hasCustomPrompt="1"/>
          </p:nvPr>
        </p:nvSpPr>
        <p:spPr bwMode="gray">
          <a:xfrm>
            <a:off x="1763688" y="1276350"/>
            <a:ext cx="2736304" cy="576330"/>
          </a:xfrm>
        </p:spPr>
        <p:txBody>
          <a:bodyPr tIns="0" bIns="360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400">
                <a:solidFill>
                  <a:schemeClr val="tx2"/>
                </a:solidFill>
              </a:defRPr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 b="0">
                <a:solidFill>
                  <a:schemeClr val="tx2"/>
                </a:solidFill>
              </a:defRPr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[name]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38" hasCustomPrompt="1"/>
          </p:nvPr>
        </p:nvSpPr>
        <p:spPr bwMode="gray">
          <a:xfrm>
            <a:off x="1763688" y="2500752"/>
            <a:ext cx="2736304" cy="21602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[email address]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9" hasCustomPrompt="1"/>
          </p:nvPr>
        </p:nvSpPr>
        <p:spPr bwMode="gray">
          <a:xfrm>
            <a:off x="1763767" y="2716776"/>
            <a:ext cx="2736226" cy="21501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[country]</a:t>
            </a:r>
          </a:p>
        </p:txBody>
      </p:sp>
      <p:sp>
        <p:nvSpPr>
          <p:cNvPr id="31" name="Picture Placeholder 4"/>
          <p:cNvSpPr>
            <a:spLocks noGrp="1"/>
          </p:cNvSpPr>
          <p:nvPr>
            <p:ph type="pic" sz="quarter" idx="40" hasCustomPrompt="1"/>
          </p:nvPr>
        </p:nvSpPr>
        <p:spPr bwMode="gray">
          <a:xfrm>
            <a:off x="4644728" y="1276350"/>
            <a:ext cx="1296144" cy="165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Picture</a:t>
            </a:r>
            <a:endParaRPr lang="en-US" dirty="0"/>
          </a:p>
        </p:txBody>
      </p:sp>
      <p:sp>
        <p:nvSpPr>
          <p:cNvPr id="32" name="Text Placeholder 3"/>
          <p:cNvSpPr>
            <a:spLocks noGrp="1"/>
          </p:cNvSpPr>
          <p:nvPr>
            <p:ph type="body" sz="quarter" idx="41" hasCustomPrompt="1"/>
          </p:nvPr>
        </p:nvSpPr>
        <p:spPr bwMode="gray">
          <a:xfrm>
            <a:off x="6084889" y="2284729"/>
            <a:ext cx="2736303" cy="21602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[phone number]</a:t>
            </a:r>
          </a:p>
        </p:txBody>
      </p:sp>
      <p:sp>
        <p:nvSpPr>
          <p:cNvPr id="33" name="Text Placeholder 3"/>
          <p:cNvSpPr>
            <a:spLocks noGrp="1"/>
          </p:cNvSpPr>
          <p:nvPr>
            <p:ph type="body" sz="quarter" idx="42" hasCustomPrompt="1"/>
          </p:nvPr>
        </p:nvSpPr>
        <p:spPr bwMode="gray">
          <a:xfrm>
            <a:off x="6084888" y="1852681"/>
            <a:ext cx="2736304" cy="432000"/>
          </a:xfrm>
        </p:spPr>
        <p:txBody>
          <a:bodyPr tIns="36000" anchor="t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[title]</a:t>
            </a:r>
          </a:p>
        </p:txBody>
      </p:sp>
      <p:sp>
        <p:nvSpPr>
          <p:cNvPr id="34" name="Text Placeholder 3"/>
          <p:cNvSpPr>
            <a:spLocks noGrp="1"/>
          </p:cNvSpPr>
          <p:nvPr>
            <p:ph type="body" sz="quarter" idx="43" hasCustomPrompt="1"/>
          </p:nvPr>
        </p:nvSpPr>
        <p:spPr bwMode="gray">
          <a:xfrm>
            <a:off x="6084888" y="1276824"/>
            <a:ext cx="2736304" cy="576000"/>
          </a:xfrm>
        </p:spPr>
        <p:txBody>
          <a:bodyPr tIns="0" bIns="360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400">
                <a:solidFill>
                  <a:schemeClr val="tx2"/>
                </a:solidFill>
              </a:defRPr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 b="0">
                <a:solidFill>
                  <a:schemeClr val="tx2"/>
                </a:solidFill>
              </a:defRPr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[name]</a:t>
            </a:r>
          </a:p>
        </p:txBody>
      </p:sp>
      <p:sp>
        <p:nvSpPr>
          <p:cNvPr id="35" name="Text Placeholder 3"/>
          <p:cNvSpPr>
            <a:spLocks noGrp="1"/>
          </p:cNvSpPr>
          <p:nvPr>
            <p:ph type="body" sz="quarter" idx="44" hasCustomPrompt="1"/>
          </p:nvPr>
        </p:nvSpPr>
        <p:spPr bwMode="gray">
          <a:xfrm>
            <a:off x="6084888" y="2500752"/>
            <a:ext cx="2736304" cy="21602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[email address]</a:t>
            </a:r>
          </a:p>
        </p:txBody>
      </p:sp>
      <p:sp>
        <p:nvSpPr>
          <p:cNvPr id="36" name="Text Placeholder 3"/>
          <p:cNvSpPr>
            <a:spLocks noGrp="1"/>
          </p:cNvSpPr>
          <p:nvPr>
            <p:ph type="body" sz="quarter" idx="45" hasCustomPrompt="1"/>
          </p:nvPr>
        </p:nvSpPr>
        <p:spPr bwMode="gray">
          <a:xfrm>
            <a:off x="6084967" y="2716776"/>
            <a:ext cx="2736226" cy="21501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[country]</a:t>
            </a:r>
          </a:p>
        </p:txBody>
      </p:sp>
    </p:spTree>
    <p:extLst>
      <p:ext uri="{BB962C8B-B14F-4D97-AF65-F5344CB8AC3E}">
        <p14:creationId xmlns:p14="http://schemas.microsoft.com/office/powerpoint/2010/main" val="33811704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Click to add headline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323528" y="3075990"/>
            <a:ext cx="1296144" cy="165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Picture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1763689" y="4083979"/>
            <a:ext cx="2736303" cy="21602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[phone number]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1763688" y="3651931"/>
            <a:ext cx="2736304" cy="432000"/>
          </a:xfrm>
        </p:spPr>
        <p:txBody>
          <a:bodyPr tIns="36000" anchor="t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[title]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1763688" y="4300002"/>
            <a:ext cx="2736304" cy="21602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[email address]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1763767" y="4516026"/>
            <a:ext cx="2736226" cy="21501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[country]</a:t>
            </a:r>
          </a:p>
        </p:txBody>
      </p:sp>
      <p:sp>
        <p:nvSpPr>
          <p:cNvPr id="27" name="Picture Placeholder 4"/>
          <p:cNvSpPr>
            <a:spLocks noGrp="1"/>
          </p:cNvSpPr>
          <p:nvPr>
            <p:ph type="pic" sz="quarter" idx="28" hasCustomPrompt="1"/>
          </p:nvPr>
        </p:nvSpPr>
        <p:spPr bwMode="gray">
          <a:xfrm>
            <a:off x="4644728" y="3075990"/>
            <a:ext cx="1296144" cy="165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Picture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6084889" y="4083979"/>
            <a:ext cx="2736303" cy="21602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[phone number]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6084888" y="3651931"/>
            <a:ext cx="2736304" cy="432000"/>
          </a:xfrm>
        </p:spPr>
        <p:txBody>
          <a:bodyPr tIns="36000" anchor="t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[title]</a:t>
            </a:r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32" hasCustomPrompt="1"/>
          </p:nvPr>
        </p:nvSpPr>
        <p:spPr bwMode="gray">
          <a:xfrm>
            <a:off x="6084888" y="4300002"/>
            <a:ext cx="2736304" cy="21602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[email address]</a:t>
            </a:r>
          </a:p>
        </p:txBody>
      </p:sp>
      <p:sp>
        <p:nvSpPr>
          <p:cNvPr id="32" name="Text Placeholder 3"/>
          <p:cNvSpPr>
            <a:spLocks noGrp="1"/>
          </p:cNvSpPr>
          <p:nvPr>
            <p:ph type="body" sz="quarter" idx="33" hasCustomPrompt="1"/>
          </p:nvPr>
        </p:nvSpPr>
        <p:spPr bwMode="gray">
          <a:xfrm>
            <a:off x="6084967" y="4516026"/>
            <a:ext cx="2736226" cy="21501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[country]</a:t>
            </a:r>
          </a:p>
        </p:txBody>
      </p:sp>
      <p:sp>
        <p:nvSpPr>
          <p:cNvPr id="33" name="Picture Placeholder 4"/>
          <p:cNvSpPr>
            <a:spLocks noGrp="1"/>
          </p:cNvSpPr>
          <p:nvPr>
            <p:ph type="pic" sz="quarter" idx="34" hasCustomPrompt="1"/>
          </p:nvPr>
        </p:nvSpPr>
        <p:spPr bwMode="gray">
          <a:xfrm>
            <a:off x="323528" y="1275607"/>
            <a:ext cx="1296144" cy="165618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Picture</a:t>
            </a:r>
            <a:endParaRPr lang="en-US" dirty="0"/>
          </a:p>
        </p:txBody>
      </p:sp>
      <p:sp>
        <p:nvSpPr>
          <p:cNvPr id="34" name="Text Placeholder 3"/>
          <p:cNvSpPr>
            <a:spLocks noGrp="1"/>
          </p:cNvSpPr>
          <p:nvPr>
            <p:ph type="body" sz="quarter" idx="35" hasCustomPrompt="1"/>
          </p:nvPr>
        </p:nvSpPr>
        <p:spPr bwMode="gray">
          <a:xfrm>
            <a:off x="1763689" y="2284729"/>
            <a:ext cx="2736303" cy="21602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[phone number]</a:t>
            </a:r>
          </a:p>
        </p:txBody>
      </p:sp>
      <p:sp>
        <p:nvSpPr>
          <p:cNvPr id="35" name="Text Placeholder 3"/>
          <p:cNvSpPr>
            <a:spLocks noGrp="1"/>
          </p:cNvSpPr>
          <p:nvPr>
            <p:ph type="body" sz="quarter" idx="36" hasCustomPrompt="1"/>
          </p:nvPr>
        </p:nvSpPr>
        <p:spPr bwMode="gray">
          <a:xfrm>
            <a:off x="1763688" y="1852681"/>
            <a:ext cx="2736304" cy="432000"/>
          </a:xfrm>
        </p:spPr>
        <p:txBody>
          <a:bodyPr tIns="36000" anchor="t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[title]</a:t>
            </a:r>
          </a:p>
        </p:txBody>
      </p:sp>
      <p:sp>
        <p:nvSpPr>
          <p:cNvPr id="37" name="Text Placeholder 3"/>
          <p:cNvSpPr>
            <a:spLocks noGrp="1"/>
          </p:cNvSpPr>
          <p:nvPr>
            <p:ph type="body" sz="quarter" idx="38" hasCustomPrompt="1"/>
          </p:nvPr>
        </p:nvSpPr>
        <p:spPr bwMode="gray">
          <a:xfrm>
            <a:off x="1763688" y="2500752"/>
            <a:ext cx="2736304" cy="21602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[email address]</a:t>
            </a:r>
          </a:p>
        </p:txBody>
      </p:sp>
      <p:sp>
        <p:nvSpPr>
          <p:cNvPr id="38" name="Text Placeholder 3"/>
          <p:cNvSpPr>
            <a:spLocks noGrp="1"/>
          </p:cNvSpPr>
          <p:nvPr>
            <p:ph type="body" sz="quarter" idx="39" hasCustomPrompt="1"/>
          </p:nvPr>
        </p:nvSpPr>
        <p:spPr bwMode="gray">
          <a:xfrm>
            <a:off x="1763767" y="2716776"/>
            <a:ext cx="2736226" cy="21501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[country]</a:t>
            </a:r>
          </a:p>
        </p:txBody>
      </p:sp>
      <p:sp>
        <p:nvSpPr>
          <p:cNvPr id="39" name="Picture Placeholder 4"/>
          <p:cNvSpPr>
            <a:spLocks noGrp="1"/>
          </p:cNvSpPr>
          <p:nvPr>
            <p:ph type="pic" sz="quarter" idx="40" hasCustomPrompt="1"/>
          </p:nvPr>
        </p:nvSpPr>
        <p:spPr bwMode="gray">
          <a:xfrm>
            <a:off x="4644728" y="1276350"/>
            <a:ext cx="1296144" cy="165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Picture</a:t>
            </a:r>
            <a:endParaRPr lang="en-US" dirty="0"/>
          </a:p>
        </p:txBody>
      </p:sp>
      <p:sp>
        <p:nvSpPr>
          <p:cNvPr id="40" name="Text Placeholder 3"/>
          <p:cNvSpPr>
            <a:spLocks noGrp="1"/>
          </p:cNvSpPr>
          <p:nvPr>
            <p:ph type="body" sz="quarter" idx="41" hasCustomPrompt="1"/>
          </p:nvPr>
        </p:nvSpPr>
        <p:spPr bwMode="gray">
          <a:xfrm>
            <a:off x="6084889" y="2284729"/>
            <a:ext cx="2736303" cy="21602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[phone number]</a:t>
            </a:r>
          </a:p>
        </p:txBody>
      </p:sp>
      <p:sp>
        <p:nvSpPr>
          <p:cNvPr id="41" name="Text Placeholder 3"/>
          <p:cNvSpPr>
            <a:spLocks noGrp="1"/>
          </p:cNvSpPr>
          <p:nvPr>
            <p:ph type="body" sz="quarter" idx="42" hasCustomPrompt="1"/>
          </p:nvPr>
        </p:nvSpPr>
        <p:spPr bwMode="gray">
          <a:xfrm>
            <a:off x="6084888" y="1852681"/>
            <a:ext cx="2736304" cy="432000"/>
          </a:xfrm>
        </p:spPr>
        <p:txBody>
          <a:bodyPr tIns="36000" anchor="t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[title]</a:t>
            </a:r>
          </a:p>
        </p:txBody>
      </p:sp>
      <p:sp>
        <p:nvSpPr>
          <p:cNvPr id="43" name="Text Placeholder 3"/>
          <p:cNvSpPr>
            <a:spLocks noGrp="1"/>
          </p:cNvSpPr>
          <p:nvPr>
            <p:ph type="body" sz="quarter" idx="44" hasCustomPrompt="1"/>
          </p:nvPr>
        </p:nvSpPr>
        <p:spPr bwMode="gray">
          <a:xfrm>
            <a:off x="6084888" y="2500752"/>
            <a:ext cx="2736304" cy="21602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[email address]</a:t>
            </a:r>
          </a:p>
        </p:txBody>
      </p:sp>
      <p:sp>
        <p:nvSpPr>
          <p:cNvPr id="44" name="Text Placeholder 3"/>
          <p:cNvSpPr>
            <a:spLocks noGrp="1"/>
          </p:cNvSpPr>
          <p:nvPr>
            <p:ph type="body" sz="quarter" idx="45" hasCustomPrompt="1"/>
          </p:nvPr>
        </p:nvSpPr>
        <p:spPr bwMode="gray">
          <a:xfrm>
            <a:off x="6084967" y="2716776"/>
            <a:ext cx="2736226" cy="215014"/>
          </a:xfrm>
        </p:spPr>
        <p:txBody>
          <a:bodyPr tIns="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200"/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200"/>
            </a:lvl9pPr>
          </a:lstStyle>
          <a:p>
            <a:pPr lvl="4"/>
            <a:r>
              <a:rPr lang="en-US" dirty="0"/>
              <a:t>[country]</a:t>
            </a:r>
          </a:p>
        </p:txBody>
      </p:sp>
      <p:sp>
        <p:nvSpPr>
          <p:cNvPr id="45" name="Textplatzhalter 2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323850" y="915566"/>
            <a:ext cx="8496300" cy="28825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indent="0">
              <a:lnSpc>
                <a:spcPct val="100000"/>
              </a:lnSpc>
              <a:spcBef>
                <a:spcPts val="600"/>
              </a:spcBef>
              <a:buNone/>
              <a:defRPr lang="de-DE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dirty="0"/>
              <a:t>Click to add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46" name="Text Placeholder 3"/>
          <p:cNvSpPr>
            <a:spLocks noGrp="1"/>
          </p:cNvSpPr>
          <p:nvPr>
            <p:ph type="body" sz="quarter" idx="37" hasCustomPrompt="1"/>
          </p:nvPr>
        </p:nvSpPr>
        <p:spPr bwMode="gray">
          <a:xfrm>
            <a:off x="1763688" y="1276350"/>
            <a:ext cx="2736304" cy="576330"/>
          </a:xfrm>
        </p:spPr>
        <p:txBody>
          <a:bodyPr tIns="0" bIns="360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400">
                <a:solidFill>
                  <a:schemeClr val="tx2"/>
                </a:solidFill>
              </a:defRPr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 b="0">
                <a:solidFill>
                  <a:schemeClr val="tx2"/>
                </a:solidFill>
              </a:defRPr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[name]</a:t>
            </a:r>
          </a:p>
        </p:txBody>
      </p:sp>
      <p:sp>
        <p:nvSpPr>
          <p:cNvPr id="47" name="Text Placeholder 3"/>
          <p:cNvSpPr>
            <a:spLocks noGrp="1"/>
          </p:cNvSpPr>
          <p:nvPr>
            <p:ph type="body" sz="quarter" idx="43" hasCustomPrompt="1"/>
          </p:nvPr>
        </p:nvSpPr>
        <p:spPr bwMode="gray">
          <a:xfrm>
            <a:off x="6084888" y="1276824"/>
            <a:ext cx="2736304" cy="576000"/>
          </a:xfrm>
        </p:spPr>
        <p:txBody>
          <a:bodyPr tIns="0" bIns="360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400">
                <a:solidFill>
                  <a:schemeClr val="tx2"/>
                </a:solidFill>
              </a:defRPr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 b="0">
                <a:solidFill>
                  <a:schemeClr val="tx2"/>
                </a:solidFill>
              </a:defRPr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[name]</a:t>
            </a:r>
          </a:p>
        </p:txBody>
      </p:sp>
      <p:sp>
        <p:nvSpPr>
          <p:cNvPr id="48" name="Text Placeholder 3"/>
          <p:cNvSpPr>
            <a:spLocks noGrp="1"/>
          </p:cNvSpPr>
          <p:nvPr>
            <p:ph type="body" sz="quarter" idx="46" hasCustomPrompt="1"/>
          </p:nvPr>
        </p:nvSpPr>
        <p:spPr bwMode="gray">
          <a:xfrm>
            <a:off x="1763688" y="3075820"/>
            <a:ext cx="2736304" cy="576330"/>
          </a:xfrm>
        </p:spPr>
        <p:txBody>
          <a:bodyPr tIns="0" bIns="360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400">
                <a:solidFill>
                  <a:schemeClr val="tx2"/>
                </a:solidFill>
              </a:defRPr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 b="0">
                <a:solidFill>
                  <a:schemeClr val="tx2"/>
                </a:solidFill>
              </a:defRPr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[name]</a:t>
            </a:r>
          </a:p>
        </p:txBody>
      </p:sp>
      <p:sp>
        <p:nvSpPr>
          <p:cNvPr id="49" name="Text Placeholder 3"/>
          <p:cNvSpPr>
            <a:spLocks noGrp="1"/>
          </p:cNvSpPr>
          <p:nvPr>
            <p:ph type="body" sz="quarter" idx="47" hasCustomPrompt="1"/>
          </p:nvPr>
        </p:nvSpPr>
        <p:spPr bwMode="gray">
          <a:xfrm>
            <a:off x="6084888" y="3076294"/>
            <a:ext cx="2736304" cy="576000"/>
          </a:xfrm>
        </p:spPr>
        <p:txBody>
          <a:bodyPr tIns="0" bIns="360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tx2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630238" algn="l"/>
              </a:tabLst>
              <a:defRPr sz="1400">
                <a:solidFill>
                  <a:schemeClr val="tx2"/>
                </a:solidFill>
              </a:defRPr>
            </a:lvl3pPr>
            <a:lvl4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 b="0">
                <a:solidFill>
                  <a:schemeClr val="tx2"/>
                </a:solidFill>
              </a:defRPr>
            </a:lvl5pPr>
            <a:lvl6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/>
            </a:lvl8pPr>
            <a:lvl9pPr marL="0" indent="0" algn="l"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[name]</a:t>
            </a:r>
          </a:p>
        </p:txBody>
      </p:sp>
    </p:spTree>
    <p:extLst>
      <p:ext uri="{BB962C8B-B14F-4D97-AF65-F5344CB8AC3E}">
        <p14:creationId xmlns:p14="http://schemas.microsoft.com/office/powerpoint/2010/main" val="35465401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 bwMode="gray">
          <a:xfrm>
            <a:off x="323410" y="987425"/>
            <a:ext cx="8497180" cy="1944688"/>
          </a:xfrm>
        </p:spPr>
        <p:txBody>
          <a:bodyPr anchor="b"/>
          <a:lstStyle>
            <a:lvl1pPr>
              <a:defRPr sz="3600" cap="none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23528" y="4732056"/>
            <a:ext cx="8496944" cy="216024"/>
          </a:xfrm>
        </p:spPr>
        <p:txBody>
          <a:bodyPr anchor="b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aseline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dirty="0"/>
              <a:t>Click to add additional text, e.g. author,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368879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icture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323410" y="987530"/>
            <a:ext cx="8496740" cy="3960707"/>
          </a:xfrm>
        </p:spPr>
        <p:txBody>
          <a:bodyPr/>
          <a:lstStyle/>
          <a:p>
            <a:r>
              <a:rPr lang="en-US" dirty="0"/>
              <a:t>Click to the symbol to add a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467430" y="1779588"/>
            <a:ext cx="8209140" cy="1008193"/>
          </a:xfrm>
        </p:spPr>
        <p:txBody>
          <a:bodyPr anchor="b"/>
          <a:lstStyle>
            <a:lvl1pPr>
              <a:defRPr sz="360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66871" y="2859790"/>
            <a:ext cx="8209684" cy="1152160"/>
          </a:xfrm>
        </p:spPr>
        <p:txBody>
          <a:bodyPr/>
          <a:lstStyle>
            <a:lvl1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1pPr>
            <a:lvl2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2pPr>
            <a:lvl3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3pPr>
            <a:lvl4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4pPr>
            <a:lvl5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5pPr>
            <a:lvl6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6pPr>
            <a:lvl7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7pPr>
            <a:lvl8pPr marL="0" indent="0" algn="l">
              <a:spcAft>
                <a:spcPts val="0"/>
              </a:spcAft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Click to add subtitle of presentation</a:t>
            </a:r>
          </a:p>
        </p:txBody>
      </p:sp>
      <p:sp>
        <p:nvSpPr>
          <p:cNvPr id="7" name="Rechteck 6"/>
          <p:cNvSpPr/>
          <p:nvPr userDrawn="1"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467431" y="4588030"/>
            <a:ext cx="8209140" cy="216000"/>
          </a:xfrm>
        </p:spPr>
        <p:txBody>
          <a:bodyPr t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Click to add additional text, e.g. author,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40925820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 bwMode="gray">
          <a:xfrm>
            <a:off x="323411" y="987426"/>
            <a:ext cx="8497180" cy="1944688"/>
          </a:xfrm>
        </p:spPr>
        <p:txBody>
          <a:bodyPr anchor="b"/>
          <a:lstStyle>
            <a:lvl1pPr>
              <a:defRPr sz="3600" cap="none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23529" y="4732056"/>
            <a:ext cx="8496944" cy="216024"/>
          </a:xfrm>
        </p:spPr>
        <p:txBody>
          <a:bodyPr anchor="b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aseline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dirty="0"/>
              <a:t>Click to add additional text, e.g. author,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309706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ictur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323410" y="2571750"/>
            <a:ext cx="8497180" cy="21603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symbol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a </a:t>
            </a:r>
            <a:r>
              <a:rPr lang="de-DE" dirty="0" err="1"/>
              <a:t>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23410" y="915520"/>
            <a:ext cx="8497180" cy="1008140"/>
          </a:xfrm>
        </p:spPr>
        <p:txBody>
          <a:bodyPr anchor="b"/>
          <a:lstStyle>
            <a:lvl1pPr>
              <a:defRPr sz="360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23410" y="1995670"/>
            <a:ext cx="8497180" cy="432060"/>
          </a:xfrm>
        </p:spPr>
        <p:txBody>
          <a:bodyPr tIns="0"/>
          <a:lstStyle>
            <a:lvl1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1pPr>
            <a:lvl2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2pPr>
            <a:lvl3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3pPr>
            <a:lvl4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4pPr>
            <a:lvl5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5pPr>
            <a:lvl6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6pPr>
            <a:lvl7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7pPr>
            <a:lvl8pPr marL="0" indent="0" algn="l">
              <a:spcAft>
                <a:spcPts val="0"/>
              </a:spcAft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Click to add subtitle of presentation</a:t>
            </a:r>
          </a:p>
        </p:txBody>
      </p:sp>
      <p:sp>
        <p:nvSpPr>
          <p:cNvPr id="7" name="Rechteck 6"/>
          <p:cNvSpPr/>
          <p:nvPr userDrawn="1"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23528" y="4732050"/>
            <a:ext cx="8496622" cy="216000"/>
          </a:xfrm>
        </p:spPr>
        <p:txBody>
          <a:bodyPr t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Click to add additional text, e.g. author,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2430089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Click to add 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/>
        <p:txBody>
          <a:bodyPr/>
          <a:lstStyle>
            <a:lvl1pPr marL="360000" indent="-360000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8496000" algn="r"/>
              </a:tabLst>
              <a:defRPr sz="1800">
                <a:solidFill>
                  <a:schemeClr val="tx1"/>
                </a:solidFill>
              </a:defRPr>
            </a:lvl1pPr>
            <a:lvl2pPr marL="358775" indent="0">
              <a:spcBef>
                <a:spcPts val="1200"/>
              </a:spcBef>
              <a:spcAft>
                <a:spcPts val="0"/>
              </a:spcAft>
              <a:buClr>
                <a:schemeClr val="bg2"/>
              </a:buClr>
              <a:buFont typeface="+mj-lt"/>
              <a:buNone/>
              <a:tabLst>
                <a:tab pos="8280000" algn="r"/>
              </a:tabLst>
              <a:defRPr sz="1800">
                <a:solidFill>
                  <a:schemeClr val="bg2"/>
                </a:solidFill>
              </a:defRPr>
            </a:lvl2pPr>
            <a:lvl3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3pPr>
            <a:lvl4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4pPr>
            <a:lvl5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5pPr>
            <a:lvl6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6pPr>
            <a:lvl7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7pPr>
            <a:lvl8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8pPr>
            <a:lvl9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9pPr>
          </a:lstStyle>
          <a:p>
            <a:pPr lvl="0"/>
            <a:r>
              <a:rPr lang="en-US" dirty="0"/>
              <a:t>Click to add agenda</a:t>
            </a:r>
          </a:p>
        </p:txBody>
      </p:sp>
    </p:spTree>
    <p:extLst>
      <p:ext uri="{BB962C8B-B14F-4D97-AF65-F5344CB8AC3E}">
        <p14:creationId xmlns:p14="http://schemas.microsoft.com/office/powerpoint/2010/main" val="3267252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(1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323410" y="1779662"/>
            <a:ext cx="8497180" cy="1439810"/>
          </a:xfrm>
          <a:gradFill>
            <a:gsLst>
              <a:gs pos="2000">
                <a:schemeClr val="accent6"/>
              </a:gs>
              <a:gs pos="100000">
                <a:srgbClr val="F9B200"/>
              </a:gs>
            </a:gsLst>
            <a:lin ang="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4000" tIns="0" rIns="324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de-DE" sz="3000" kern="1200" dirty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add text for divider slide</a:t>
            </a:r>
          </a:p>
        </p:txBody>
      </p:sp>
      <p:sp>
        <p:nvSpPr>
          <p:cNvPr id="3" name="Rechteck 2"/>
          <p:cNvSpPr/>
          <p:nvPr userDrawn="1"/>
        </p:nvSpPr>
        <p:spPr bwMode="gray">
          <a:xfrm>
            <a:off x="0" y="0"/>
            <a:ext cx="9144000" cy="16351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88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(2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323410" y="1779588"/>
            <a:ext cx="8496418" cy="1439862"/>
          </a:xfr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4000" tIns="0" rIns="324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de-DE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add text for divider slide</a:t>
            </a:r>
          </a:p>
        </p:txBody>
      </p:sp>
      <p:sp>
        <p:nvSpPr>
          <p:cNvPr id="59" name="Rechteck 58"/>
          <p:cNvSpPr/>
          <p:nvPr userDrawn="1"/>
        </p:nvSpPr>
        <p:spPr bwMode="gray">
          <a:xfrm>
            <a:off x="323410" y="1779662"/>
            <a:ext cx="8497134" cy="72000"/>
          </a:xfrm>
          <a:prstGeom prst="rect">
            <a:avLst/>
          </a:prstGeom>
          <a:gradFill>
            <a:gsLst>
              <a:gs pos="2000">
                <a:schemeClr val="accent6"/>
              </a:gs>
              <a:gs pos="100000">
                <a:srgbClr val="F9B200"/>
              </a:gs>
            </a:gsLst>
            <a:lin ang="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 err="1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0" name="Rechteck 59"/>
          <p:cNvSpPr/>
          <p:nvPr userDrawn="1"/>
        </p:nvSpPr>
        <p:spPr bwMode="gray">
          <a:xfrm>
            <a:off x="323410" y="3147814"/>
            <a:ext cx="8496118" cy="72000"/>
          </a:xfrm>
          <a:prstGeom prst="rect">
            <a:avLst/>
          </a:prstGeom>
          <a:gradFill>
            <a:gsLst>
              <a:gs pos="2000">
                <a:schemeClr val="accent6"/>
              </a:gs>
              <a:gs pos="100000">
                <a:srgbClr val="F9B200"/>
              </a:gs>
            </a:gsLst>
            <a:lin ang="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 err="1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17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23410" y="915566"/>
            <a:ext cx="8496740" cy="28825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indent="0">
              <a:lnSpc>
                <a:spcPct val="100000"/>
              </a:lnSpc>
              <a:spcBef>
                <a:spcPts val="600"/>
              </a:spcBef>
              <a:buNone/>
              <a:defRPr lang="de-DE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dirty="0"/>
              <a:t>Click to add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323528" y="4803552"/>
            <a:ext cx="8496300" cy="144462"/>
          </a:xfrm>
        </p:spPr>
        <p:txBody>
          <a:bodyPr tIns="0" bIns="3600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dirty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dirty="0"/>
              <a:t>Click to add source information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val="299189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5563794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think-cell Slide" r:id="rId4" imgW="353" imgH="353" progId="TCLayout.ActiveDocument.1">
                  <p:embed/>
                </p:oleObj>
              </mc:Choice>
              <mc:Fallback>
                <p:oleObj name="think-cell Slide" r:id="rId4" imgW="353" imgH="35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sz="quarter" idx="12" hasCustomPrompt="1"/>
          </p:nvPr>
        </p:nvSpPr>
        <p:spPr>
          <a:xfrm>
            <a:off x="323410" y="1275570"/>
            <a:ext cx="8496740" cy="3456768"/>
          </a:xfrm>
        </p:spPr>
        <p:txBody>
          <a:bodyPr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Click to add headline</a:t>
            </a:r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23410" y="915521"/>
            <a:ext cx="8497180" cy="28804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indent="0">
              <a:lnSpc>
                <a:spcPct val="100000"/>
              </a:lnSpc>
              <a:spcBef>
                <a:spcPts val="600"/>
              </a:spcBef>
              <a:buNone/>
              <a:defRPr lang="de-DE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dirty="0"/>
              <a:t>Click to add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5" name="Textplatzhalter 3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323410" y="4803552"/>
            <a:ext cx="8496418" cy="144462"/>
          </a:xfrm>
        </p:spPr>
        <p:txBody>
          <a:bodyPr tIns="0" bIns="3600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dirty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dirty="0"/>
              <a:t>Click to add source information</a:t>
            </a:r>
          </a:p>
        </p:txBody>
      </p:sp>
    </p:spTree>
    <p:extLst>
      <p:ext uri="{BB962C8B-B14F-4D97-AF65-F5344CB8AC3E}">
        <p14:creationId xmlns:p14="http://schemas.microsoft.com/office/powerpoint/2010/main" val="39173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Click to add headline</a:t>
            </a:r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323410" y="915566"/>
            <a:ext cx="8496740" cy="28825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>
              <a:lnSpc>
                <a:spcPct val="100000"/>
              </a:lnSpc>
              <a:spcBef>
                <a:spcPts val="600"/>
              </a:spcBef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indent="0">
              <a:lnSpc>
                <a:spcPct val="100000"/>
              </a:lnSpc>
              <a:spcBef>
                <a:spcPts val="600"/>
              </a:spcBef>
              <a:buNone/>
              <a:defRPr lang="de-DE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dirty="0"/>
              <a:t>Click to add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323528" y="4803552"/>
            <a:ext cx="8496300" cy="144462"/>
          </a:xfrm>
        </p:spPr>
        <p:txBody>
          <a:bodyPr tIns="0" bIns="3600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dirty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lang="de-DE" sz="800" kern="1200" baseline="0" noProof="0" smtClean="0">
                <a:solidFill>
                  <a:schemeClr val="bg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en-US" dirty="0"/>
              <a:t>Click to add source information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323411" y="1275570"/>
            <a:ext cx="4176580" cy="3456768"/>
          </a:xfrm>
        </p:spPr>
        <p:txBody>
          <a:bodyPr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4644010" y="1275570"/>
            <a:ext cx="4176580" cy="3456768"/>
          </a:xfrm>
        </p:spPr>
        <p:txBody>
          <a:bodyPr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5044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2.xml"/><Relationship Id="rId28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vmlDrawing" Target="../drawings/vmlDrawing1.v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34672366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think-cell Slide" r:id="rId26" imgW="353" imgH="353" progId="TCLayout.ActiveDocument.1">
                  <p:embed/>
                </p:oleObj>
              </mc:Choice>
              <mc:Fallback>
                <p:oleObj name="think-cell Slide" r:id="rId26" imgW="353" imgH="35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3411" y="195420"/>
            <a:ext cx="7776981" cy="57608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add headline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4"/>
            </p:custDataLst>
          </p:nvPr>
        </p:nvSpPr>
        <p:spPr bwMode="gray">
          <a:xfrm>
            <a:off x="323410" y="915521"/>
            <a:ext cx="8497180" cy="3816530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5"/>
            <a:r>
              <a:rPr lang="en-US" noProof="0" dirty="0"/>
              <a:t>Sixth level</a:t>
            </a:r>
          </a:p>
          <a:p>
            <a:pPr lvl="6"/>
            <a:r>
              <a:rPr lang="en-US" noProof="0" dirty="0"/>
              <a:t>Seventh level</a:t>
            </a:r>
          </a:p>
          <a:p>
            <a:pPr lvl="6"/>
            <a:r>
              <a:rPr lang="en-US" noProof="0" dirty="0"/>
              <a:t>Eighth level</a:t>
            </a:r>
          </a:p>
          <a:p>
            <a:pPr lvl="8"/>
            <a:r>
              <a:rPr lang="en-US" noProof="0" dirty="0"/>
              <a:t>Ninth level</a:t>
            </a:r>
          </a:p>
        </p:txBody>
      </p:sp>
      <p:grpSp>
        <p:nvGrpSpPr>
          <p:cNvPr id="15" name="Gruppieren 14"/>
          <p:cNvGrpSpPr/>
          <p:nvPr userDrawn="1"/>
        </p:nvGrpSpPr>
        <p:grpSpPr bwMode="gray">
          <a:xfrm>
            <a:off x="323850" y="-315520"/>
            <a:ext cx="8496740" cy="216030"/>
            <a:chOff x="323850" y="-531550"/>
            <a:chExt cx="8496740" cy="432060"/>
          </a:xfrm>
        </p:grpSpPr>
        <p:cxnSp>
          <p:nvCxnSpPr>
            <p:cNvPr id="16" name="Gerade Verbindung 15"/>
            <p:cNvCxnSpPr/>
            <p:nvPr userDrawn="1"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 userDrawn="1"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 userDrawn="1"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 userDrawn="1"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 userDrawn="1"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 userDrawn="1"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 userDrawn="1"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 userDrawn="1"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 userDrawn="1"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 userDrawn="1"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 userDrawn="1"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 userDrawn="1"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/>
        </p:nvGrpSpPr>
        <p:grpSpPr bwMode="gray">
          <a:xfrm>
            <a:off x="323850" y="5236120"/>
            <a:ext cx="8496740" cy="216030"/>
            <a:chOff x="323850" y="-531550"/>
            <a:chExt cx="8496740" cy="432060"/>
          </a:xfrm>
        </p:grpSpPr>
        <p:cxnSp>
          <p:nvCxnSpPr>
            <p:cNvPr id="29" name="Gerade Verbindung 28"/>
            <p:cNvCxnSpPr/>
            <p:nvPr userDrawn="1"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 userDrawn="1"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 userDrawn="1"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 userDrawn="1"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/>
            <p:nvPr userDrawn="1"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 userDrawn="1"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 userDrawn="1"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 userDrawn="1"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 userDrawn="1"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 userDrawn="1"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 userDrawn="1"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 userDrawn="1"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ieren 7"/>
          <p:cNvGrpSpPr/>
          <p:nvPr userDrawn="1"/>
        </p:nvGrpSpPr>
        <p:grpSpPr bwMode="gray">
          <a:xfrm>
            <a:off x="9252514" y="195486"/>
            <a:ext cx="216166" cy="4752594"/>
            <a:chOff x="9252514" y="195486"/>
            <a:chExt cx="216166" cy="4752594"/>
          </a:xfrm>
        </p:grpSpPr>
        <p:cxnSp>
          <p:nvCxnSpPr>
            <p:cNvPr id="48" name="Gerade Verbindung 47"/>
            <p:cNvCxnSpPr/>
            <p:nvPr userDrawn="1"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48"/>
            <p:cNvCxnSpPr/>
            <p:nvPr userDrawn="1"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49"/>
            <p:cNvCxnSpPr/>
            <p:nvPr userDrawn="1"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/>
            <p:nvPr userDrawn="1"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 userDrawn="1"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/>
            <p:nvPr userDrawn="1"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53"/>
            <p:cNvCxnSpPr/>
            <p:nvPr userDrawn="1"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54"/>
            <p:cNvCxnSpPr/>
            <p:nvPr userDrawn="1"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55"/>
            <p:cNvCxnSpPr/>
            <p:nvPr userDrawn="1"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/>
            <p:cNvCxnSpPr/>
            <p:nvPr userDrawn="1"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/>
            <p:cNvCxnSpPr/>
            <p:nvPr userDrawn="1"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 userDrawn="1"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/>
            <p:nvPr userDrawn="1"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81"/>
            <p:cNvCxnSpPr/>
            <p:nvPr userDrawn="1"/>
          </p:nvCxnSpPr>
          <p:spPr bwMode="gray">
            <a:xfrm>
              <a:off x="9252514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2"/>
            <p:cNvCxnSpPr/>
            <p:nvPr userDrawn="1"/>
          </p:nvCxnSpPr>
          <p:spPr bwMode="gray">
            <a:xfrm>
              <a:off x="9252520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/>
            <p:nvPr userDrawn="1"/>
          </p:nvCxnSpPr>
          <p:spPr bwMode="gray">
            <a:xfrm>
              <a:off x="9252650" y="1419225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ieren 63"/>
          <p:cNvGrpSpPr/>
          <p:nvPr/>
        </p:nvGrpSpPr>
        <p:grpSpPr bwMode="gray">
          <a:xfrm>
            <a:off x="-324680" y="195486"/>
            <a:ext cx="216166" cy="4752594"/>
            <a:chOff x="9252650" y="195486"/>
            <a:chExt cx="216166" cy="4752594"/>
          </a:xfrm>
        </p:grpSpPr>
        <p:cxnSp>
          <p:nvCxnSpPr>
            <p:cNvPr id="65" name="Gerade Verbindung 64"/>
            <p:cNvCxnSpPr/>
            <p:nvPr userDrawn="1"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 Verbindung 66"/>
            <p:cNvCxnSpPr/>
            <p:nvPr userDrawn="1"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67"/>
            <p:cNvCxnSpPr/>
            <p:nvPr userDrawn="1"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68"/>
            <p:cNvCxnSpPr/>
            <p:nvPr userDrawn="1"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 userDrawn="1"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 Verbindung 70"/>
            <p:cNvCxnSpPr/>
            <p:nvPr userDrawn="1"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71"/>
            <p:cNvCxnSpPr/>
            <p:nvPr userDrawn="1"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 Verbindung 72"/>
            <p:cNvCxnSpPr/>
            <p:nvPr userDrawn="1"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73"/>
            <p:cNvCxnSpPr/>
            <p:nvPr userDrawn="1"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 Verbindung 74"/>
            <p:cNvCxnSpPr/>
            <p:nvPr userDrawn="1"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 userDrawn="1"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 userDrawn="1"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 userDrawn="1"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/>
            <p:nvPr userDrawn="1"/>
          </p:nvCxnSpPr>
          <p:spPr bwMode="gray">
            <a:xfrm>
              <a:off x="9252786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/>
            <p:nvPr userDrawn="1"/>
          </p:nvCxnSpPr>
          <p:spPr bwMode="gray">
            <a:xfrm>
              <a:off x="9252786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84"/>
            <p:cNvCxnSpPr/>
            <p:nvPr userDrawn="1"/>
          </p:nvCxnSpPr>
          <p:spPr bwMode="gray">
            <a:xfrm>
              <a:off x="9252786" y="1413738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hteck 65"/>
          <p:cNvSpPr/>
          <p:nvPr/>
        </p:nvSpPr>
        <p:spPr bwMode="gray">
          <a:xfrm>
            <a:off x="7524750" y="4948080"/>
            <a:ext cx="129584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r"/>
            <a:fld id="{FCBC2E87-33EB-478A-988F-F7C865AFDA8A}" type="slidenum">
              <a:rPr lang="en-US" sz="800" smtClean="0">
                <a:solidFill>
                  <a:schemeClr val="bg2"/>
                </a:solidFill>
                <a:latin typeface="Arial" pitchFamily="34" charset="0"/>
              </a:rPr>
              <a:t>‹nº›</a:t>
            </a:fld>
            <a:endParaRPr lang="en-US" sz="800" dirty="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79" name="Rechteck 13"/>
          <p:cNvSpPr/>
          <p:nvPr/>
        </p:nvSpPr>
        <p:spPr bwMode="gray">
          <a:xfrm>
            <a:off x="324390" y="4948080"/>
            <a:ext cx="705600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8" indent="0">
              <a:tabLst/>
            </a:pPr>
            <a:r>
              <a:rPr lang="en-US" sz="800" noProof="0" dirty="0">
                <a:solidFill>
                  <a:schemeClr val="bg2"/>
                </a:solidFill>
                <a:latin typeface="Arial" pitchFamily="34" charset="0"/>
              </a:rPr>
              <a:t>© GfK </a:t>
            </a:r>
            <a:fld id="{C5F468E3-E2B5-4048-B5A0-A2E0E1BF2E6A}" type="datetime4">
              <a:rPr lang="en-US" sz="800" noProof="0" smtClean="0">
                <a:solidFill>
                  <a:schemeClr val="bg2"/>
                </a:solidFill>
                <a:latin typeface="Arial" pitchFamily="34" charset="0"/>
              </a:rPr>
              <a:pPr marL="0" lvl="8" indent="0">
                <a:tabLst/>
              </a:pPr>
              <a:t>March 20, 2019</a:t>
            </a:fld>
            <a:r>
              <a:rPr lang="en-US" sz="800" noProof="0" dirty="0">
                <a:solidFill>
                  <a:schemeClr val="bg2"/>
                </a:solidFill>
                <a:latin typeface="Arial" pitchFamily="34" charset="0"/>
              </a:rPr>
              <a:t> | Mercado</a:t>
            </a:r>
            <a:r>
              <a:rPr lang="en-US" sz="800" baseline="0" noProof="0" dirty="0">
                <a:solidFill>
                  <a:schemeClr val="bg2"/>
                </a:solidFill>
                <a:latin typeface="Arial" pitchFamily="34" charset="0"/>
              </a:rPr>
              <a:t> Editorial – 2018 </a:t>
            </a:r>
            <a:endParaRPr lang="en-US" sz="800" noProof="0" dirty="0">
              <a:solidFill>
                <a:schemeClr val="bg2"/>
              </a:solidFill>
              <a:latin typeface="Arial" pitchFamily="34" charset="0"/>
            </a:endParaRPr>
          </a:p>
        </p:txBody>
      </p:sp>
      <p:pic>
        <p:nvPicPr>
          <p:cNvPr id="80" name="Grafik 75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244190" y="195420"/>
            <a:ext cx="577597" cy="576000"/>
          </a:xfrm>
          <a:prstGeom prst="rect">
            <a:avLst/>
          </a:prstGeom>
        </p:spPr>
      </p:pic>
      <p:sp>
        <p:nvSpPr>
          <p:cNvPr id="4" name="VCT_Marker_ID_4" hidden="1"/>
          <p:cNvSpPr/>
          <p:nvPr userDrawn="1">
            <p:custDataLst>
              <p:tags r:id="rId25"/>
            </p:custDataLst>
          </p:nvPr>
        </p:nvSpPr>
        <p:spPr bwMode="gray">
          <a:xfrm>
            <a:off x="1270000" y="127000"/>
            <a:ext cx="127000" cy="1270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7" name="Picture 969" descr="http://cbl.org.br/site/wp-content/uploads/2016/06/anl-site-novo.jpg"/>
          <p:cNvPicPr>
            <a:picLocks noChangeAspect="1" noChangeArrowheads="1"/>
          </p:cNvPicPr>
          <p:nvPr userDrawn="1"/>
        </p:nvPicPr>
        <p:blipFill rotWithShape="1"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22297" y="195376"/>
            <a:ext cx="806462" cy="576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713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84" r:id="rId3"/>
    <p:sldLayoutId id="2147483659" r:id="rId4"/>
    <p:sldLayoutId id="2147483675" r:id="rId5"/>
    <p:sldLayoutId id="2147483677" r:id="rId6"/>
    <p:sldLayoutId id="2147483654" r:id="rId7"/>
    <p:sldLayoutId id="2147483650" r:id="rId8"/>
    <p:sldLayoutId id="2147483652" r:id="rId9"/>
    <p:sldLayoutId id="2147483678" r:id="rId10"/>
    <p:sldLayoutId id="2147483685" r:id="rId11"/>
    <p:sldLayoutId id="2147483686" r:id="rId12"/>
    <p:sldLayoutId id="2147483680" r:id="rId13"/>
    <p:sldLayoutId id="2147483664" r:id="rId14"/>
    <p:sldLayoutId id="2147483673" r:id="rId15"/>
    <p:sldLayoutId id="2147483665" r:id="rId16"/>
    <p:sldLayoutId id="2147483668" r:id="rId17"/>
    <p:sldLayoutId id="2147483670" r:id="rId18"/>
    <p:sldLayoutId id="2147483671" r:id="rId19"/>
    <p:sldLayoutId id="2147483687" r:id="rId2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80000" marR="0" indent="-18000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6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4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6pPr>
      <a:lvl7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7pPr>
      <a:lvl8pPr marL="540000" indent="-180000" algn="l" defTabSz="914400" rtl="0" eaLnBrk="1" latinLnBrk="0" hangingPunct="1">
        <a:spcBef>
          <a:spcPts val="300"/>
        </a:spcBef>
        <a:spcAft>
          <a:spcPts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3" Type="http://schemas.openxmlformats.org/officeDocument/2006/relationships/slideLayout" Target="../slideLayouts/slideLayout7.xml"/><Relationship Id="rId7" Type="http://schemas.openxmlformats.org/officeDocument/2006/relationships/chart" Target="../charts/chart7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7.xml"/><Relationship Id="rId3" Type="http://schemas.openxmlformats.org/officeDocument/2006/relationships/slideLayout" Target="../slideLayouts/slideLayout7.xml"/><Relationship Id="rId7" Type="http://schemas.openxmlformats.org/officeDocument/2006/relationships/chart" Target="../charts/chart16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MERCADO EDITORIAL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Lançamento da 29ª Convenção Nacional de Livrarias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/>
              <a:t>Henrique Nogueira – São Paulo, 20 de Março de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53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/>
              <a:t>Seguindo a tendência do Q4</a:t>
            </a:r>
            <a:endParaRPr lang="en-US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Já em 2019 o mercado apresenta retração</a:t>
            </a:r>
            <a:endParaRPr lang="en-US" sz="2400" dirty="0"/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929583743"/>
              </p:ext>
            </p:extLst>
          </p:nvPr>
        </p:nvGraphicFramePr>
        <p:xfrm>
          <a:off x="1102212" y="1347887"/>
          <a:ext cx="2011261" cy="3312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3"/>
          <p:cNvSpPr txBox="1"/>
          <p:nvPr/>
        </p:nvSpPr>
        <p:spPr bwMode="gray">
          <a:xfrm>
            <a:off x="2372081" y="3291830"/>
            <a:ext cx="32861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pt-BR" sz="11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-23%</a:t>
            </a:r>
            <a:endParaRPr lang="en-US" sz="1100" b="1" dirty="0" err="1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>
            <a:off x="1817329" y="3003798"/>
            <a:ext cx="577942" cy="306179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3"/>
          <p:cNvSpPr txBox="1"/>
          <p:nvPr/>
        </p:nvSpPr>
        <p:spPr bwMode="gray">
          <a:xfrm>
            <a:off x="2521160" y="2000622"/>
            <a:ext cx="32861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pt-BR" sz="11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-22%</a:t>
            </a:r>
            <a:endParaRPr lang="en-US" sz="1100" b="1" dirty="0" err="1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Conector de Seta Reta 12"/>
          <p:cNvCxnSpPr/>
          <p:nvPr/>
        </p:nvCxnSpPr>
        <p:spPr>
          <a:xfrm>
            <a:off x="1966408" y="1712590"/>
            <a:ext cx="577942" cy="306179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4163599473"/>
              </p:ext>
            </p:extLst>
          </p:nvPr>
        </p:nvGraphicFramePr>
        <p:xfrm>
          <a:off x="3630971" y="1347391"/>
          <a:ext cx="2011261" cy="3312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550165429"/>
              </p:ext>
            </p:extLst>
          </p:nvPr>
        </p:nvGraphicFramePr>
        <p:xfrm>
          <a:off x="6159729" y="1347391"/>
          <a:ext cx="2011261" cy="3312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TextBox 13"/>
          <p:cNvSpPr txBox="1"/>
          <p:nvPr/>
        </p:nvSpPr>
        <p:spPr bwMode="gray">
          <a:xfrm>
            <a:off x="4904114" y="3772807"/>
            <a:ext cx="32861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pt-BR" sz="11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-24%</a:t>
            </a:r>
            <a:endParaRPr lang="en-US" sz="1100" b="1" dirty="0" err="1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ector de Seta Reta 16"/>
          <p:cNvCxnSpPr/>
          <p:nvPr/>
        </p:nvCxnSpPr>
        <p:spPr>
          <a:xfrm>
            <a:off x="4349362" y="3579862"/>
            <a:ext cx="577942" cy="211092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3"/>
          <p:cNvSpPr txBox="1"/>
          <p:nvPr/>
        </p:nvSpPr>
        <p:spPr bwMode="gray">
          <a:xfrm>
            <a:off x="4998154" y="2985651"/>
            <a:ext cx="32861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pt-BR" sz="11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-17%</a:t>
            </a:r>
            <a:endParaRPr lang="en-US" sz="1100" b="1" dirty="0" err="1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Conector de Seta Reta 19"/>
          <p:cNvCxnSpPr/>
          <p:nvPr/>
        </p:nvCxnSpPr>
        <p:spPr>
          <a:xfrm>
            <a:off x="4310458" y="2862460"/>
            <a:ext cx="710886" cy="141338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13"/>
          <p:cNvSpPr txBox="1"/>
          <p:nvPr/>
        </p:nvSpPr>
        <p:spPr bwMode="gray">
          <a:xfrm>
            <a:off x="7397759" y="3682701"/>
            <a:ext cx="32861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pt-BR" sz="11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-22%</a:t>
            </a:r>
            <a:endParaRPr lang="en-US" sz="1100" b="1" dirty="0" err="1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Conector de Seta Reta 22"/>
          <p:cNvCxnSpPr/>
          <p:nvPr/>
        </p:nvCxnSpPr>
        <p:spPr>
          <a:xfrm>
            <a:off x="6843007" y="3489756"/>
            <a:ext cx="577942" cy="211092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13"/>
          <p:cNvSpPr txBox="1"/>
          <p:nvPr/>
        </p:nvSpPr>
        <p:spPr bwMode="gray">
          <a:xfrm>
            <a:off x="7520831" y="2749771"/>
            <a:ext cx="32861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pt-BR" sz="11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-25%</a:t>
            </a:r>
            <a:endParaRPr lang="en-US" sz="1100" b="1" dirty="0" err="1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Conector de Seta Reta 24"/>
          <p:cNvCxnSpPr/>
          <p:nvPr/>
        </p:nvCxnSpPr>
        <p:spPr>
          <a:xfrm>
            <a:off x="6752503" y="2559611"/>
            <a:ext cx="687696" cy="302849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spaço Reservado para Texto 3"/>
          <p:cNvSpPr txBox="1">
            <a:spLocks/>
          </p:cNvSpPr>
          <p:nvPr/>
        </p:nvSpPr>
        <p:spPr bwMode="gray">
          <a:xfrm>
            <a:off x="1754505" y="1347391"/>
            <a:ext cx="441232" cy="288255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de-DE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pt-BR" sz="1600" dirty="0"/>
              <a:t>Total</a:t>
            </a:r>
            <a:endParaRPr lang="en-US" sz="1600" dirty="0"/>
          </a:p>
        </p:txBody>
      </p:sp>
      <p:sp>
        <p:nvSpPr>
          <p:cNvPr id="26" name="Espaço Reservado para Texto 3"/>
          <p:cNvSpPr txBox="1">
            <a:spLocks/>
          </p:cNvSpPr>
          <p:nvPr/>
        </p:nvSpPr>
        <p:spPr bwMode="gray">
          <a:xfrm>
            <a:off x="4247642" y="1347391"/>
            <a:ext cx="648072" cy="288255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de-DE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pt-BR" sz="1600" dirty="0"/>
              <a:t>Online</a:t>
            </a:r>
            <a:endParaRPr lang="en-US" sz="1600" dirty="0"/>
          </a:p>
        </p:txBody>
      </p:sp>
      <p:sp>
        <p:nvSpPr>
          <p:cNvPr id="27" name="Espaço Reservado para Texto 3"/>
          <p:cNvSpPr txBox="1">
            <a:spLocks/>
          </p:cNvSpPr>
          <p:nvPr/>
        </p:nvSpPr>
        <p:spPr bwMode="gray">
          <a:xfrm>
            <a:off x="6807942" y="1347391"/>
            <a:ext cx="648072" cy="288255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de-DE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pt-BR" sz="1600" dirty="0" err="1"/>
              <a:t>Offline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13391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/>
              <a:t>Redução em ambos canais</a:t>
            </a:r>
            <a:endParaRPr lang="en-US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Patamar de Desconto</a:t>
            </a:r>
            <a:endParaRPr lang="en-US" sz="2400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490391692"/>
              </p:ext>
            </p:extLst>
          </p:nvPr>
        </p:nvGraphicFramePr>
        <p:xfrm>
          <a:off x="1042964" y="1345036"/>
          <a:ext cx="2105704" cy="3312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Gráfico 25"/>
          <p:cNvGraphicFramePr/>
          <p:nvPr>
            <p:extLst>
              <p:ext uri="{D42A27DB-BD31-4B8C-83A1-F6EECF244321}">
                <p14:modId xmlns:p14="http://schemas.microsoft.com/office/powerpoint/2010/main" val="1650633055"/>
              </p:ext>
            </p:extLst>
          </p:nvPr>
        </p:nvGraphicFramePr>
        <p:xfrm>
          <a:off x="3518826" y="1345036"/>
          <a:ext cx="2105704" cy="3312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7" name="Gráfico 26"/>
          <p:cNvGraphicFramePr/>
          <p:nvPr>
            <p:extLst>
              <p:ext uri="{D42A27DB-BD31-4B8C-83A1-F6EECF244321}">
                <p14:modId xmlns:p14="http://schemas.microsoft.com/office/powerpoint/2010/main" val="3460879861"/>
              </p:ext>
            </p:extLst>
          </p:nvPr>
        </p:nvGraphicFramePr>
        <p:xfrm>
          <a:off x="5994688" y="1347391"/>
          <a:ext cx="2105704" cy="3312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Espaço Reservado para Texto 3"/>
          <p:cNvSpPr txBox="1">
            <a:spLocks/>
          </p:cNvSpPr>
          <p:nvPr/>
        </p:nvSpPr>
        <p:spPr bwMode="gray">
          <a:xfrm>
            <a:off x="1754505" y="1481203"/>
            <a:ext cx="441232" cy="288255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de-DE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pt-BR" sz="1600" dirty="0"/>
              <a:t>Total</a:t>
            </a:r>
            <a:endParaRPr lang="en-US" sz="1600" dirty="0"/>
          </a:p>
        </p:txBody>
      </p:sp>
      <p:sp>
        <p:nvSpPr>
          <p:cNvPr id="10" name="Espaço Reservado para Texto 3"/>
          <p:cNvSpPr txBox="1">
            <a:spLocks/>
          </p:cNvSpPr>
          <p:nvPr/>
        </p:nvSpPr>
        <p:spPr bwMode="gray">
          <a:xfrm>
            <a:off x="4247642" y="1481203"/>
            <a:ext cx="648072" cy="288255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de-DE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pt-BR" sz="1600" dirty="0"/>
              <a:t>Online</a:t>
            </a:r>
            <a:endParaRPr lang="en-US" sz="1600" dirty="0"/>
          </a:p>
        </p:txBody>
      </p:sp>
      <p:sp>
        <p:nvSpPr>
          <p:cNvPr id="11" name="Espaço Reservado para Texto 3"/>
          <p:cNvSpPr txBox="1">
            <a:spLocks/>
          </p:cNvSpPr>
          <p:nvPr/>
        </p:nvSpPr>
        <p:spPr bwMode="gray">
          <a:xfrm>
            <a:off x="6807942" y="1481203"/>
            <a:ext cx="648072" cy="288255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de-DE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pt-BR" sz="1600" dirty="0" err="1"/>
              <a:t>Offline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71303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475656" y="915423"/>
            <a:ext cx="1728310" cy="288255"/>
          </a:xfrm>
        </p:spPr>
        <p:txBody>
          <a:bodyPr/>
          <a:lstStyle/>
          <a:p>
            <a:r>
              <a:rPr lang="pt-BR" dirty="0"/>
              <a:t>Preço Médio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Gêneros e Preço – por canal (Jan/</a:t>
            </a:r>
            <a:r>
              <a:rPr lang="pt-BR" sz="2400" dirty="0" err="1"/>
              <a:t>Fev</a:t>
            </a:r>
            <a:r>
              <a:rPr lang="pt-BR" sz="2400" dirty="0"/>
              <a:t>)</a:t>
            </a:r>
            <a:endParaRPr lang="en-US" sz="2400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301007739"/>
              </p:ext>
            </p:extLst>
          </p:nvPr>
        </p:nvGraphicFramePr>
        <p:xfrm>
          <a:off x="323410" y="1375755"/>
          <a:ext cx="4824654" cy="3255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30845246"/>
              </p:ext>
            </p:extLst>
          </p:nvPr>
        </p:nvGraphicFramePr>
        <p:xfrm>
          <a:off x="5436096" y="1375755"/>
          <a:ext cx="2664296" cy="3255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Espaço Reservado para Texto 1"/>
          <p:cNvSpPr txBox="1">
            <a:spLocks/>
          </p:cNvSpPr>
          <p:nvPr/>
        </p:nvSpPr>
        <p:spPr bwMode="gray">
          <a:xfrm>
            <a:off x="5436096" y="915423"/>
            <a:ext cx="1728310" cy="288255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de-DE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pt-BR" dirty="0"/>
              <a:t>Desconto Médio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446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/>
              <a:t>Diferença de preço entre os canais</a:t>
            </a:r>
            <a:endParaRPr lang="en-US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15 Títulos mais vendidos em 2019 (Jan/</a:t>
            </a:r>
            <a:r>
              <a:rPr lang="pt-BR" sz="2400" dirty="0" err="1"/>
              <a:t>Fev</a:t>
            </a:r>
            <a:r>
              <a:rPr lang="pt-BR" sz="2400" dirty="0"/>
              <a:t>)</a:t>
            </a:r>
            <a:endParaRPr lang="en-US" sz="24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41798"/>
              </p:ext>
            </p:extLst>
          </p:nvPr>
        </p:nvGraphicFramePr>
        <p:xfrm>
          <a:off x="323410" y="1323229"/>
          <a:ext cx="8496419" cy="3336752"/>
        </p:xfrm>
        <a:graphic>
          <a:graphicData uri="http://schemas.openxmlformats.org/drawingml/2006/table">
            <a:tbl>
              <a:tblPr firstRow="1" firstCol="1" lastCol="1" bandRow="1">
                <a:tableStyleId>{69CF1AB2-1976-4502-BF36-3FF5EA218861}</a:tableStyleId>
              </a:tblPr>
              <a:tblGrid>
                <a:gridCol w="714235">
                  <a:extLst>
                    <a:ext uri="{9D8B030D-6E8A-4147-A177-3AD203B41FA5}">
                      <a16:colId xmlns:a16="http://schemas.microsoft.com/office/drawing/2014/main" val="1472757265"/>
                    </a:ext>
                  </a:extLst>
                </a:gridCol>
                <a:gridCol w="5401401">
                  <a:extLst>
                    <a:ext uri="{9D8B030D-6E8A-4147-A177-3AD203B41FA5}">
                      <a16:colId xmlns:a16="http://schemas.microsoft.com/office/drawing/2014/main" val="1532276120"/>
                    </a:ext>
                  </a:extLst>
                </a:gridCol>
                <a:gridCol w="833274">
                  <a:extLst>
                    <a:ext uri="{9D8B030D-6E8A-4147-A177-3AD203B41FA5}">
                      <a16:colId xmlns:a16="http://schemas.microsoft.com/office/drawing/2014/main" val="1099276947"/>
                    </a:ext>
                  </a:extLst>
                </a:gridCol>
                <a:gridCol w="833274">
                  <a:extLst>
                    <a:ext uri="{9D8B030D-6E8A-4147-A177-3AD203B41FA5}">
                      <a16:colId xmlns:a16="http://schemas.microsoft.com/office/drawing/2014/main" val="1772433818"/>
                    </a:ext>
                  </a:extLst>
                </a:gridCol>
                <a:gridCol w="714235">
                  <a:extLst>
                    <a:ext uri="{9D8B030D-6E8A-4147-A177-3AD203B41FA5}">
                      <a16:colId xmlns:a16="http://schemas.microsoft.com/office/drawing/2014/main" val="1849237926"/>
                    </a:ext>
                  </a:extLst>
                </a:gridCol>
              </a:tblGrid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Posição</a:t>
                      </a:r>
                      <a:endParaRPr lang="en-US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Título</a:t>
                      </a:r>
                      <a:endParaRPr lang="en-US" sz="11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Online</a:t>
                      </a:r>
                      <a:endParaRPr lang="en-US" sz="11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Offline</a:t>
                      </a:r>
                      <a:endParaRPr lang="en-US" sz="11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Diferença</a:t>
                      </a:r>
                      <a:endParaRPr lang="en-US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3455401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A SUTIL ARTE DE LIGAR O F*DA-SE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24,13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30,73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23915527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 MILAGRE DA MANHA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24,73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32,68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4213855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ME POUPE!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24,09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31,06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2115989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SEJA FODA!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27,87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38,98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0591286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 PODER DA ACAO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19,27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29,52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13128172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OS SEGREDOS DA MENTE MILIONARIA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22,90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31,16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7019769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AS AVENTURAS NA NETOLAND COM LUCCAS NETO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14,07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21,61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1591054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P PODER DO HABITO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47,53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58,48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240036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DO MIL AO MILHAO SEM CORTAR O CAFEZINHO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24,43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32,12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1213596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 PODER DA AUTORRESPONSABILIDADE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12,86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15,66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5798541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VADE MECUM TRADICIONAL - 27 ED. 2019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153,16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170,74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2071998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APRENDIZADOS: MINHA CAMINHADA PARA UMA VIDA COM MAIS SIGNIFICADO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29,82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42,66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8192819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TEXTOS CRUEIS DEMAIS PARA SEREM LIDOS RAPIDAMENTE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30,14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39,55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5991942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 PODER DO AGORA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23,54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28,84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8588771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MINDSET A NOVA PSICOLOGIA DO SUCESSO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38,07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R$     46,86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8454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973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23528" y="267494"/>
            <a:ext cx="8496300" cy="2016125"/>
          </a:xfrm>
        </p:spPr>
        <p:txBody>
          <a:bodyPr/>
          <a:lstStyle/>
          <a:p>
            <a:r>
              <a:rPr lang="pt-BR" sz="3200" cap="none" dirty="0"/>
              <a:t>Quer saber mais sobre as vendas do </a:t>
            </a:r>
            <a:r>
              <a:rPr lang="pt-BR" sz="3200" b="1" cap="none" dirty="0"/>
              <a:t>Mercado de livros </a:t>
            </a:r>
            <a:r>
              <a:rPr lang="pt-BR" sz="3200" cap="none" dirty="0"/>
              <a:t>no varejo? </a:t>
            </a:r>
            <a:endParaRPr lang="en-US" sz="3200" cap="none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 bwMode="gray">
          <a:xfrm>
            <a:off x="5744082" y="3638220"/>
            <a:ext cx="1270921" cy="672195"/>
          </a:xfrm>
          <a:prstGeom prst="rect">
            <a:avLst/>
          </a:prstGeom>
        </p:spPr>
        <p:txBody>
          <a:bodyPr vert="horz" wrap="square" lIns="0" tIns="17994" rIns="0" bIns="0" rtlCol="0" anchor="t" anchorCtr="0">
            <a:spAutoFit/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ts val="0"/>
              </a:spcAft>
              <a:buFontTx/>
              <a:buNone/>
              <a:defRPr sz="1200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rtl="0" eaLnBrk="0" fontAlgn="base" hangingPunct="0">
              <a:spcBef>
                <a:spcPts val="0"/>
              </a:spcBef>
              <a:spcAft>
                <a:spcPts val="0"/>
              </a:spcAft>
              <a:buFontTx/>
              <a:buNone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 algn="l" rtl="0" eaLnBrk="0" fontAlgn="base" hangingPunct="0">
              <a:spcBef>
                <a:spcPts val="0"/>
              </a:spcBef>
              <a:spcAft>
                <a:spcPts val="0"/>
              </a:spcAft>
              <a:buFontTx/>
              <a:buNone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l" rtl="0" eaLnBrk="0" fontAlgn="base" hangingPunct="0">
              <a:spcBef>
                <a:spcPts val="0"/>
              </a:spcBef>
              <a:spcAft>
                <a:spcPts val="0"/>
              </a:spcAft>
              <a:buFontTx/>
              <a:buNone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 algn="l" rtl="0" eaLnBrk="0" fontAlgn="base" hangingPunct="0">
              <a:spcBef>
                <a:spcPts val="0"/>
              </a:spcBef>
              <a:spcAft>
                <a:spcPts val="0"/>
              </a:spcAft>
              <a:buFontTx/>
              <a:buNone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b="1" dirty="0"/>
              <a:t>Rui Agapito</a:t>
            </a:r>
          </a:p>
          <a:p>
            <a:r>
              <a:rPr lang="en-US" sz="1050" dirty="0"/>
              <a:t>Diretor Comercial</a:t>
            </a:r>
          </a:p>
          <a:p>
            <a:r>
              <a:rPr lang="en-US" sz="1000" dirty="0"/>
              <a:t>rui.agapito@gfk.com</a:t>
            </a:r>
          </a:p>
          <a:p>
            <a:r>
              <a:rPr lang="en-US" sz="1000" dirty="0"/>
              <a:t>+55 11 2174-3953</a:t>
            </a:r>
          </a:p>
        </p:txBody>
      </p:sp>
      <p:sp>
        <p:nvSpPr>
          <p:cNvPr id="8" name="Text Placeholder 4"/>
          <p:cNvSpPr txBox="1">
            <a:spLocks/>
          </p:cNvSpPr>
          <p:nvPr/>
        </p:nvSpPr>
        <p:spPr bwMode="gray">
          <a:xfrm>
            <a:off x="2958082" y="3638221"/>
            <a:ext cx="2279033" cy="695278"/>
          </a:xfrm>
          <a:prstGeom prst="rect">
            <a:avLst/>
          </a:prstGeom>
        </p:spPr>
        <p:txBody>
          <a:bodyPr vert="horz" wrap="square" lIns="0" tIns="17994" rIns="0" bIns="0" rtlCol="0" anchor="t" anchorCtr="0">
            <a:spAutoFit/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ts val="0"/>
              </a:spcAft>
              <a:buFontTx/>
              <a:buNone/>
              <a:defRPr sz="1200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rtl="0" eaLnBrk="0" fontAlgn="base" hangingPunct="0">
              <a:spcBef>
                <a:spcPts val="0"/>
              </a:spcBef>
              <a:spcAft>
                <a:spcPts val="0"/>
              </a:spcAft>
              <a:buFontTx/>
              <a:buNone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 algn="l" rtl="0" eaLnBrk="0" fontAlgn="base" hangingPunct="0">
              <a:spcBef>
                <a:spcPts val="0"/>
              </a:spcBef>
              <a:spcAft>
                <a:spcPts val="0"/>
              </a:spcAft>
              <a:buFontTx/>
              <a:buNone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l" rtl="0" eaLnBrk="0" fontAlgn="base" hangingPunct="0">
              <a:spcBef>
                <a:spcPts val="0"/>
              </a:spcBef>
              <a:spcAft>
                <a:spcPts val="0"/>
              </a:spcAft>
              <a:buFontTx/>
              <a:buNone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 algn="l" rtl="0" eaLnBrk="0" fontAlgn="base" hangingPunct="0">
              <a:spcBef>
                <a:spcPts val="0"/>
              </a:spcBef>
              <a:spcAft>
                <a:spcPts val="0"/>
              </a:spcAft>
              <a:buFontTx/>
              <a:buNone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b="1" dirty="0"/>
              <a:t>Eduardo Lima</a:t>
            </a:r>
          </a:p>
          <a:p>
            <a:r>
              <a:rPr lang="pt-BR" dirty="0"/>
              <a:t>Executivo de Atendimento</a:t>
            </a:r>
            <a:endParaRPr lang="en-US" dirty="0"/>
          </a:p>
          <a:p>
            <a:r>
              <a:rPr lang="en-US" sz="1000" dirty="0"/>
              <a:t>Eduardo.Lima@gfk.com</a:t>
            </a:r>
          </a:p>
          <a:p>
            <a:r>
              <a:rPr lang="en-US" sz="1000" dirty="0"/>
              <a:t>+55 11 2174-3925</a:t>
            </a:r>
          </a:p>
        </p:txBody>
      </p:sp>
      <p:sp>
        <p:nvSpPr>
          <p:cNvPr id="9" name="Text Placeholder 4"/>
          <p:cNvSpPr txBox="1">
            <a:spLocks/>
          </p:cNvSpPr>
          <p:nvPr/>
        </p:nvSpPr>
        <p:spPr bwMode="gray">
          <a:xfrm>
            <a:off x="425566" y="3638220"/>
            <a:ext cx="2279033" cy="695278"/>
          </a:xfrm>
          <a:prstGeom prst="rect">
            <a:avLst/>
          </a:prstGeom>
        </p:spPr>
        <p:txBody>
          <a:bodyPr vert="horz" wrap="square" lIns="0" tIns="17994" rIns="0" bIns="0" rtlCol="0" anchor="t" anchorCtr="0">
            <a:spAutoFit/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ts val="0"/>
              </a:spcAft>
              <a:buFontTx/>
              <a:buNone/>
              <a:defRPr sz="1200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rtl="0" eaLnBrk="0" fontAlgn="base" hangingPunct="0">
              <a:spcBef>
                <a:spcPts val="0"/>
              </a:spcBef>
              <a:spcAft>
                <a:spcPts val="0"/>
              </a:spcAft>
              <a:buFontTx/>
              <a:buNone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 algn="l" rtl="0" eaLnBrk="0" fontAlgn="base" hangingPunct="0">
              <a:spcBef>
                <a:spcPts val="0"/>
              </a:spcBef>
              <a:spcAft>
                <a:spcPts val="0"/>
              </a:spcAft>
              <a:buFontTx/>
              <a:buNone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l" rtl="0" eaLnBrk="0" fontAlgn="base" hangingPunct="0">
              <a:spcBef>
                <a:spcPts val="0"/>
              </a:spcBef>
              <a:spcAft>
                <a:spcPts val="0"/>
              </a:spcAft>
              <a:buFontTx/>
              <a:buNone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 algn="l" rtl="0" eaLnBrk="0" fontAlgn="base" hangingPunct="0">
              <a:spcBef>
                <a:spcPts val="0"/>
              </a:spcBef>
              <a:spcAft>
                <a:spcPts val="0"/>
              </a:spcAft>
              <a:buFontTx/>
              <a:buNone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b="1" dirty="0"/>
              <a:t>Henrique Nogueira</a:t>
            </a:r>
          </a:p>
          <a:p>
            <a:r>
              <a:rPr lang="pt-BR" dirty="0"/>
              <a:t>Executivo de Atendimento</a:t>
            </a:r>
            <a:endParaRPr lang="en-US" dirty="0"/>
          </a:p>
          <a:p>
            <a:r>
              <a:rPr lang="en-US" sz="1000" dirty="0"/>
              <a:t>Henrique.Nogueira@gfk.com</a:t>
            </a:r>
          </a:p>
          <a:p>
            <a:r>
              <a:rPr lang="en-US" sz="1000" dirty="0"/>
              <a:t>+55 11 2174-3818</a:t>
            </a:r>
          </a:p>
        </p:txBody>
      </p:sp>
    </p:spTree>
    <p:extLst>
      <p:ext uri="{BB962C8B-B14F-4D97-AF65-F5344CB8AC3E}">
        <p14:creationId xmlns:p14="http://schemas.microsoft.com/office/powerpoint/2010/main" val="3460517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sz="5400" dirty="0"/>
              <a:t>Obrigado</a:t>
            </a:r>
            <a:endParaRPr lang="en-US" altLang="pt-BR" sz="3200" dirty="0"/>
          </a:p>
        </p:txBody>
      </p:sp>
    </p:spTree>
    <p:extLst>
      <p:ext uri="{BB962C8B-B14F-4D97-AF65-F5344CB8AC3E}">
        <p14:creationId xmlns:p14="http://schemas.microsoft.com/office/powerpoint/2010/main" val="306410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/>
              <a:t>Porém sofreu no Q4 de 2018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Em 2018 o mercado editorial seguiu estável</a:t>
            </a:r>
            <a:endParaRPr lang="en-US" sz="2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359603"/>
              </p:ext>
            </p:extLst>
          </p:nvPr>
        </p:nvGraphicFramePr>
        <p:xfrm>
          <a:off x="326858" y="1635602"/>
          <a:ext cx="1944216" cy="3168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9869841"/>
              </p:ext>
            </p:extLst>
          </p:nvPr>
        </p:nvGraphicFramePr>
        <p:xfrm>
          <a:off x="2217322" y="1635645"/>
          <a:ext cx="6602506" cy="3168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 bwMode="gray">
          <a:xfrm>
            <a:off x="4067944" y="1420153"/>
            <a:ext cx="364740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lang="pt-BR" sz="1400" dirty="0">
                <a:latin typeface="Arial" pitchFamily="34" charset="0"/>
                <a:cs typeface="Arial" pitchFamily="34" charset="0"/>
              </a:rPr>
              <a:t>Volume e Valor de Vendas – 2018 e 2017 (Mi)</a:t>
            </a:r>
            <a:endParaRPr lang="en-US" sz="14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 bwMode="gray">
          <a:xfrm>
            <a:off x="1576543" y="2799784"/>
            <a:ext cx="30136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pt-BR" sz="900" b="1" dirty="0">
                <a:solidFill>
                  <a:srgbClr val="F0AB00"/>
                </a:solidFill>
                <a:latin typeface="Arial" pitchFamily="34" charset="0"/>
                <a:cs typeface="Arial" pitchFamily="34" charset="0"/>
              </a:rPr>
              <a:t>-0,2%</a:t>
            </a:r>
            <a:endParaRPr lang="en-US" sz="900" b="1" dirty="0" err="1">
              <a:solidFill>
                <a:srgbClr val="F0AB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>
            <a:off x="1032561" y="2799784"/>
            <a:ext cx="505934" cy="90155"/>
          </a:xfrm>
          <a:prstGeom prst="straightConnector1">
            <a:avLst/>
          </a:prstGeom>
          <a:ln w="38100">
            <a:solidFill>
              <a:srgbClr val="F0AB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3"/>
          <p:cNvSpPr txBox="1"/>
          <p:nvPr/>
        </p:nvSpPr>
        <p:spPr bwMode="gray">
          <a:xfrm>
            <a:off x="1570445" y="1693971"/>
            <a:ext cx="2693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pt-BR" sz="800" b="1" dirty="0">
                <a:solidFill>
                  <a:srgbClr val="F0AB00"/>
                </a:solidFill>
                <a:latin typeface="Arial" pitchFamily="34" charset="0"/>
                <a:cs typeface="Arial" pitchFamily="34" charset="0"/>
              </a:rPr>
              <a:t>-0,6%</a:t>
            </a:r>
            <a:endParaRPr lang="en-US" sz="800" b="1" dirty="0" err="1">
              <a:solidFill>
                <a:srgbClr val="F0AB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ector de Seta Reta 16"/>
          <p:cNvCxnSpPr/>
          <p:nvPr/>
        </p:nvCxnSpPr>
        <p:spPr>
          <a:xfrm>
            <a:off x="1019123" y="1648893"/>
            <a:ext cx="505934" cy="90155"/>
          </a:xfrm>
          <a:prstGeom prst="straightConnector1">
            <a:avLst/>
          </a:prstGeom>
          <a:ln w="38100">
            <a:solidFill>
              <a:srgbClr val="F0AB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224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/>
              <a:t>Porém essa queda é menos acentuada no Online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Ambos canais tiveram queda no 4º Tri</a:t>
            </a:r>
            <a:endParaRPr lang="en-US" sz="24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747897"/>
              </p:ext>
            </p:extLst>
          </p:nvPr>
        </p:nvGraphicFramePr>
        <p:xfrm>
          <a:off x="827584" y="1707654"/>
          <a:ext cx="8135960" cy="18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3236874"/>
              </p:ext>
            </p:extLst>
          </p:nvPr>
        </p:nvGraphicFramePr>
        <p:xfrm>
          <a:off x="827584" y="3151262"/>
          <a:ext cx="8135960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" name="TextBox 8"/>
          <p:cNvSpPr txBox="1"/>
          <p:nvPr/>
        </p:nvSpPr>
        <p:spPr bwMode="gray">
          <a:xfrm>
            <a:off x="4045476" y="1492210"/>
            <a:ext cx="105240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pt-BR" sz="1400" dirty="0">
                <a:latin typeface="Arial" pitchFamily="34" charset="0"/>
                <a:cs typeface="Arial" pitchFamily="34" charset="0"/>
              </a:rPr>
              <a:t>Vendas Valor</a:t>
            </a:r>
            <a:endParaRPr lang="en-US" sz="14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Freeform 43"/>
          <p:cNvSpPr>
            <a:spLocks noChangeAspect="1" noEditPoints="1"/>
          </p:cNvSpPr>
          <p:nvPr>
            <p:custDataLst>
              <p:tags r:id="rId1"/>
            </p:custDataLst>
          </p:nvPr>
        </p:nvSpPr>
        <p:spPr bwMode="auto">
          <a:xfrm>
            <a:off x="387420" y="3480031"/>
            <a:ext cx="466968" cy="461456"/>
          </a:xfrm>
          <a:custGeom>
            <a:avLst/>
            <a:gdLst>
              <a:gd name="T0" fmla="*/ 1774 w 2044"/>
              <a:gd name="T1" fmla="*/ 120 h 2020"/>
              <a:gd name="T2" fmla="*/ 1431 w 2044"/>
              <a:gd name="T3" fmla="*/ 1165 h 2020"/>
              <a:gd name="T4" fmla="*/ 1619 w 2044"/>
              <a:gd name="T5" fmla="*/ 1533 h 2020"/>
              <a:gd name="T6" fmla="*/ 1451 w 2044"/>
              <a:gd name="T7" fmla="*/ 1640 h 2020"/>
              <a:gd name="T8" fmla="*/ 1364 w 2044"/>
              <a:gd name="T9" fmla="*/ 2020 h 2020"/>
              <a:gd name="T10" fmla="*/ 1277 w 2044"/>
              <a:gd name="T11" fmla="*/ 1640 h 2020"/>
              <a:gd name="T12" fmla="*/ 524 w 2044"/>
              <a:gd name="T13" fmla="*/ 1820 h 2020"/>
              <a:gd name="T14" fmla="*/ 124 w 2044"/>
              <a:gd name="T15" fmla="*/ 1820 h 2020"/>
              <a:gd name="T16" fmla="*/ 124 w 2044"/>
              <a:gd name="T17" fmla="*/ 1640 h 2020"/>
              <a:gd name="T18" fmla="*/ 1454 w 2044"/>
              <a:gd name="T19" fmla="*/ 1520 h 2020"/>
              <a:gd name="T20" fmla="*/ 1499 w 2044"/>
              <a:gd name="T21" fmla="*/ 1420 h 2020"/>
              <a:gd name="T22" fmla="*/ 487 w 2044"/>
              <a:gd name="T23" fmla="*/ 1220 h 2020"/>
              <a:gd name="T24" fmla="*/ 9 w 2044"/>
              <a:gd name="T25" fmla="*/ 367 h 2020"/>
              <a:gd name="T26" fmla="*/ 84 w 2044"/>
              <a:gd name="T27" fmla="*/ 260 h 2020"/>
              <a:gd name="T28" fmla="*/ 1602 w 2044"/>
              <a:gd name="T29" fmla="*/ 131 h 2020"/>
              <a:gd name="T30" fmla="*/ 2044 w 2044"/>
              <a:gd name="T31" fmla="*/ 0 h 2020"/>
              <a:gd name="T32" fmla="*/ 1344 w 2044"/>
              <a:gd name="T33" fmla="*/ 1032 h 2020"/>
              <a:gd name="T34" fmla="*/ 1344 w 2044"/>
              <a:gd name="T35" fmla="*/ 1000 h 2020"/>
              <a:gd name="T36" fmla="*/ 1387 w 2044"/>
              <a:gd name="T37" fmla="*/ 880 h 2020"/>
              <a:gd name="T38" fmla="*/ 1344 w 2044"/>
              <a:gd name="T39" fmla="*/ 680 h 2020"/>
              <a:gd name="T40" fmla="*/ 1387 w 2044"/>
              <a:gd name="T41" fmla="*/ 880 h 2020"/>
              <a:gd name="T42" fmla="*/ 1536 w 2044"/>
              <a:gd name="T43" fmla="*/ 360 h 2020"/>
              <a:gd name="T44" fmla="*/ 1344 w 2044"/>
              <a:gd name="T45" fmla="*/ 560 h 2020"/>
              <a:gd name="T46" fmla="*/ 1024 w 2044"/>
              <a:gd name="T47" fmla="*/ 360 h 2020"/>
              <a:gd name="T48" fmla="*/ 1224 w 2044"/>
              <a:gd name="T49" fmla="*/ 560 h 2020"/>
              <a:gd name="T50" fmla="*/ 1024 w 2044"/>
              <a:gd name="T51" fmla="*/ 360 h 2020"/>
              <a:gd name="T52" fmla="*/ 1224 w 2044"/>
              <a:gd name="T53" fmla="*/ 1000 h 2020"/>
              <a:gd name="T54" fmla="*/ 1024 w 2044"/>
              <a:gd name="T55" fmla="*/ 1120 h 2020"/>
              <a:gd name="T56" fmla="*/ 904 w 2044"/>
              <a:gd name="T57" fmla="*/ 1120 h 2020"/>
              <a:gd name="T58" fmla="*/ 704 w 2044"/>
              <a:gd name="T59" fmla="*/ 1000 h 2020"/>
              <a:gd name="T60" fmla="*/ 904 w 2044"/>
              <a:gd name="T61" fmla="*/ 1120 h 2020"/>
              <a:gd name="T62" fmla="*/ 584 w 2044"/>
              <a:gd name="T63" fmla="*/ 1000 h 2020"/>
              <a:gd name="T64" fmla="*/ 384 w 2044"/>
              <a:gd name="T65" fmla="*/ 1076 h 2020"/>
              <a:gd name="T66" fmla="*/ 584 w 2044"/>
              <a:gd name="T67" fmla="*/ 1120 h 2020"/>
              <a:gd name="T68" fmla="*/ 264 w 2044"/>
              <a:gd name="T69" fmla="*/ 680 h 2020"/>
              <a:gd name="T70" fmla="*/ 264 w 2044"/>
              <a:gd name="T71" fmla="*/ 777 h 2020"/>
              <a:gd name="T72" fmla="*/ 264 w 2044"/>
              <a:gd name="T73" fmla="*/ 560 h 2020"/>
              <a:gd name="T74" fmla="*/ 112 w 2044"/>
              <a:gd name="T75" fmla="*/ 360 h 2020"/>
              <a:gd name="T76" fmla="*/ 384 w 2044"/>
              <a:gd name="T77" fmla="*/ 360 h 2020"/>
              <a:gd name="T78" fmla="*/ 584 w 2044"/>
              <a:gd name="T79" fmla="*/ 560 h 2020"/>
              <a:gd name="T80" fmla="*/ 384 w 2044"/>
              <a:gd name="T81" fmla="*/ 360 h 2020"/>
              <a:gd name="T82" fmla="*/ 704 w 2044"/>
              <a:gd name="T83" fmla="*/ 560 h 2020"/>
              <a:gd name="T84" fmla="*/ 904 w 2044"/>
              <a:gd name="T85" fmla="*/ 360 h 2020"/>
              <a:gd name="T86" fmla="*/ 1024 w 2044"/>
              <a:gd name="T87" fmla="*/ 680 h 2020"/>
              <a:gd name="T88" fmla="*/ 1224 w 2044"/>
              <a:gd name="T89" fmla="*/ 880 h 2020"/>
              <a:gd name="T90" fmla="*/ 1024 w 2044"/>
              <a:gd name="T91" fmla="*/ 680 h 2020"/>
              <a:gd name="T92" fmla="*/ 904 w 2044"/>
              <a:gd name="T93" fmla="*/ 680 h 2020"/>
              <a:gd name="T94" fmla="*/ 704 w 2044"/>
              <a:gd name="T95" fmla="*/ 880 h 2020"/>
              <a:gd name="T96" fmla="*/ 384 w 2044"/>
              <a:gd name="T97" fmla="*/ 880 h 2020"/>
              <a:gd name="T98" fmla="*/ 584 w 2044"/>
              <a:gd name="T99" fmla="*/ 680 h 2020"/>
              <a:gd name="T100" fmla="*/ 384 w 2044"/>
              <a:gd name="T101" fmla="*/ 880 h 2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044" h="2020">
                <a:moveTo>
                  <a:pt x="2044" y="120"/>
                </a:moveTo>
                <a:cubicBezTo>
                  <a:pt x="1774" y="120"/>
                  <a:pt x="1774" y="120"/>
                  <a:pt x="1774" y="120"/>
                </a:cubicBezTo>
                <a:cubicBezTo>
                  <a:pt x="1747" y="120"/>
                  <a:pt x="1724" y="137"/>
                  <a:pt x="1717" y="164"/>
                </a:cubicBezTo>
                <a:cubicBezTo>
                  <a:pt x="1431" y="1165"/>
                  <a:pt x="1431" y="1165"/>
                  <a:pt x="1431" y="1165"/>
                </a:cubicBezTo>
                <a:cubicBezTo>
                  <a:pt x="1588" y="1340"/>
                  <a:pt x="1588" y="1340"/>
                  <a:pt x="1588" y="1340"/>
                </a:cubicBezTo>
                <a:cubicBezTo>
                  <a:pt x="1636" y="1393"/>
                  <a:pt x="1648" y="1468"/>
                  <a:pt x="1619" y="1533"/>
                </a:cubicBezTo>
                <a:cubicBezTo>
                  <a:pt x="1590" y="1599"/>
                  <a:pt x="1526" y="1640"/>
                  <a:pt x="1454" y="1640"/>
                </a:cubicBezTo>
                <a:cubicBezTo>
                  <a:pt x="1451" y="1640"/>
                  <a:pt x="1451" y="1640"/>
                  <a:pt x="1451" y="1640"/>
                </a:cubicBezTo>
                <a:cubicBezTo>
                  <a:pt x="1518" y="1672"/>
                  <a:pt x="1564" y="1741"/>
                  <a:pt x="1564" y="1820"/>
                </a:cubicBezTo>
                <a:cubicBezTo>
                  <a:pt x="1564" y="1930"/>
                  <a:pt x="1474" y="2020"/>
                  <a:pt x="1364" y="2020"/>
                </a:cubicBezTo>
                <a:cubicBezTo>
                  <a:pt x="1254" y="2020"/>
                  <a:pt x="1164" y="1930"/>
                  <a:pt x="1164" y="1820"/>
                </a:cubicBezTo>
                <a:cubicBezTo>
                  <a:pt x="1164" y="1741"/>
                  <a:pt x="1210" y="1672"/>
                  <a:pt x="1277" y="1640"/>
                </a:cubicBezTo>
                <a:cubicBezTo>
                  <a:pt x="411" y="1640"/>
                  <a:pt x="411" y="1640"/>
                  <a:pt x="411" y="1640"/>
                </a:cubicBezTo>
                <a:cubicBezTo>
                  <a:pt x="478" y="1672"/>
                  <a:pt x="524" y="1741"/>
                  <a:pt x="524" y="1820"/>
                </a:cubicBezTo>
                <a:cubicBezTo>
                  <a:pt x="524" y="1930"/>
                  <a:pt x="434" y="2020"/>
                  <a:pt x="324" y="2020"/>
                </a:cubicBezTo>
                <a:cubicBezTo>
                  <a:pt x="214" y="2020"/>
                  <a:pt x="124" y="1930"/>
                  <a:pt x="124" y="1820"/>
                </a:cubicBezTo>
                <a:cubicBezTo>
                  <a:pt x="124" y="1741"/>
                  <a:pt x="170" y="1672"/>
                  <a:pt x="237" y="1640"/>
                </a:cubicBezTo>
                <a:cubicBezTo>
                  <a:pt x="124" y="1640"/>
                  <a:pt x="124" y="1640"/>
                  <a:pt x="124" y="1640"/>
                </a:cubicBezTo>
                <a:cubicBezTo>
                  <a:pt x="124" y="1520"/>
                  <a:pt x="124" y="1520"/>
                  <a:pt x="124" y="1520"/>
                </a:cubicBezTo>
                <a:cubicBezTo>
                  <a:pt x="1454" y="1520"/>
                  <a:pt x="1454" y="1520"/>
                  <a:pt x="1454" y="1520"/>
                </a:cubicBezTo>
                <a:cubicBezTo>
                  <a:pt x="1480" y="1520"/>
                  <a:pt x="1499" y="1507"/>
                  <a:pt x="1510" y="1484"/>
                </a:cubicBezTo>
                <a:cubicBezTo>
                  <a:pt x="1520" y="1462"/>
                  <a:pt x="1516" y="1438"/>
                  <a:pt x="1499" y="1420"/>
                </a:cubicBezTo>
                <a:cubicBezTo>
                  <a:pt x="1320" y="1220"/>
                  <a:pt x="1320" y="1220"/>
                  <a:pt x="1320" y="1220"/>
                </a:cubicBezTo>
                <a:cubicBezTo>
                  <a:pt x="487" y="1220"/>
                  <a:pt x="487" y="1220"/>
                  <a:pt x="487" y="1220"/>
                </a:cubicBezTo>
                <a:cubicBezTo>
                  <a:pt x="385" y="1220"/>
                  <a:pt x="296" y="1158"/>
                  <a:pt x="262" y="1062"/>
                </a:cubicBezTo>
                <a:cubicBezTo>
                  <a:pt x="9" y="367"/>
                  <a:pt x="9" y="367"/>
                  <a:pt x="9" y="367"/>
                </a:cubicBezTo>
                <a:cubicBezTo>
                  <a:pt x="0" y="342"/>
                  <a:pt x="4" y="316"/>
                  <a:pt x="18" y="294"/>
                </a:cubicBezTo>
                <a:cubicBezTo>
                  <a:pt x="34" y="272"/>
                  <a:pt x="57" y="260"/>
                  <a:pt x="84" y="260"/>
                </a:cubicBezTo>
                <a:cubicBezTo>
                  <a:pt x="1564" y="260"/>
                  <a:pt x="1564" y="260"/>
                  <a:pt x="1564" y="260"/>
                </a:cubicBezTo>
                <a:cubicBezTo>
                  <a:pt x="1602" y="131"/>
                  <a:pt x="1602" y="131"/>
                  <a:pt x="1602" y="131"/>
                </a:cubicBezTo>
                <a:cubicBezTo>
                  <a:pt x="1624" y="53"/>
                  <a:pt x="1694" y="0"/>
                  <a:pt x="1774" y="0"/>
                </a:cubicBezTo>
                <a:cubicBezTo>
                  <a:pt x="2044" y="0"/>
                  <a:pt x="2044" y="0"/>
                  <a:pt x="2044" y="0"/>
                </a:cubicBezTo>
                <a:lnTo>
                  <a:pt x="2044" y="120"/>
                </a:lnTo>
                <a:close/>
                <a:moveTo>
                  <a:pt x="1344" y="1032"/>
                </a:moveTo>
                <a:cubicBezTo>
                  <a:pt x="1353" y="1000"/>
                  <a:pt x="1353" y="1000"/>
                  <a:pt x="1353" y="1000"/>
                </a:cubicBezTo>
                <a:cubicBezTo>
                  <a:pt x="1344" y="1000"/>
                  <a:pt x="1344" y="1000"/>
                  <a:pt x="1344" y="1000"/>
                </a:cubicBezTo>
                <a:lnTo>
                  <a:pt x="1344" y="1032"/>
                </a:lnTo>
                <a:close/>
                <a:moveTo>
                  <a:pt x="1387" y="880"/>
                </a:moveTo>
                <a:cubicBezTo>
                  <a:pt x="1444" y="680"/>
                  <a:pt x="1444" y="680"/>
                  <a:pt x="1444" y="680"/>
                </a:cubicBezTo>
                <a:cubicBezTo>
                  <a:pt x="1344" y="680"/>
                  <a:pt x="1344" y="680"/>
                  <a:pt x="1344" y="680"/>
                </a:cubicBezTo>
                <a:cubicBezTo>
                  <a:pt x="1344" y="880"/>
                  <a:pt x="1344" y="880"/>
                  <a:pt x="1344" y="880"/>
                </a:cubicBezTo>
                <a:lnTo>
                  <a:pt x="1387" y="880"/>
                </a:lnTo>
                <a:close/>
                <a:moveTo>
                  <a:pt x="1479" y="560"/>
                </a:moveTo>
                <a:cubicBezTo>
                  <a:pt x="1536" y="360"/>
                  <a:pt x="1536" y="360"/>
                  <a:pt x="1536" y="360"/>
                </a:cubicBezTo>
                <a:cubicBezTo>
                  <a:pt x="1344" y="360"/>
                  <a:pt x="1344" y="360"/>
                  <a:pt x="1344" y="360"/>
                </a:cubicBezTo>
                <a:cubicBezTo>
                  <a:pt x="1344" y="560"/>
                  <a:pt x="1344" y="560"/>
                  <a:pt x="1344" y="560"/>
                </a:cubicBezTo>
                <a:lnTo>
                  <a:pt x="1479" y="560"/>
                </a:lnTo>
                <a:close/>
                <a:moveTo>
                  <a:pt x="1024" y="360"/>
                </a:moveTo>
                <a:cubicBezTo>
                  <a:pt x="1024" y="560"/>
                  <a:pt x="1024" y="560"/>
                  <a:pt x="1024" y="560"/>
                </a:cubicBezTo>
                <a:cubicBezTo>
                  <a:pt x="1224" y="560"/>
                  <a:pt x="1224" y="560"/>
                  <a:pt x="1224" y="560"/>
                </a:cubicBezTo>
                <a:cubicBezTo>
                  <a:pt x="1224" y="360"/>
                  <a:pt x="1224" y="360"/>
                  <a:pt x="1224" y="360"/>
                </a:cubicBezTo>
                <a:lnTo>
                  <a:pt x="1024" y="360"/>
                </a:lnTo>
                <a:close/>
                <a:moveTo>
                  <a:pt x="1224" y="1120"/>
                </a:moveTo>
                <a:cubicBezTo>
                  <a:pt x="1224" y="1000"/>
                  <a:pt x="1224" y="1000"/>
                  <a:pt x="1224" y="1000"/>
                </a:cubicBezTo>
                <a:cubicBezTo>
                  <a:pt x="1024" y="1000"/>
                  <a:pt x="1024" y="1000"/>
                  <a:pt x="1024" y="1000"/>
                </a:cubicBezTo>
                <a:cubicBezTo>
                  <a:pt x="1024" y="1120"/>
                  <a:pt x="1024" y="1120"/>
                  <a:pt x="1024" y="1120"/>
                </a:cubicBezTo>
                <a:lnTo>
                  <a:pt x="1224" y="1120"/>
                </a:lnTo>
                <a:close/>
                <a:moveTo>
                  <a:pt x="904" y="1120"/>
                </a:moveTo>
                <a:cubicBezTo>
                  <a:pt x="904" y="1000"/>
                  <a:pt x="904" y="1000"/>
                  <a:pt x="904" y="1000"/>
                </a:cubicBezTo>
                <a:cubicBezTo>
                  <a:pt x="704" y="1000"/>
                  <a:pt x="704" y="1000"/>
                  <a:pt x="704" y="1000"/>
                </a:cubicBezTo>
                <a:cubicBezTo>
                  <a:pt x="704" y="1120"/>
                  <a:pt x="704" y="1120"/>
                  <a:pt x="704" y="1120"/>
                </a:cubicBezTo>
                <a:lnTo>
                  <a:pt x="904" y="1120"/>
                </a:lnTo>
                <a:close/>
                <a:moveTo>
                  <a:pt x="584" y="1120"/>
                </a:moveTo>
                <a:cubicBezTo>
                  <a:pt x="584" y="1000"/>
                  <a:pt x="584" y="1000"/>
                  <a:pt x="584" y="1000"/>
                </a:cubicBezTo>
                <a:cubicBezTo>
                  <a:pt x="384" y="1000"/>
                  <a:pt x="384" y="1000"/>
                  <a:pt x="384" y="1000"/>
                </a:cubicBezTo>
                <a:cubicBezTo>
                  <a:pt x="384" y="1076"/>
                  <a:pt x="384" y="1076"/>
                  <a:pt x="384" y="1076"/>
                </a:cubicBezTo>
                <a:cubicBezTo>
                  <a:pt x="410" y="1104"/>
                  <a:pt x="446" y="1120"/>
                  <a:pt x="487" y="1120"/>
                </a:cubicBezTo>
                <a:lnTo>
                  <a:pt x="584" y="1120"/>
                </a:lnTo>
                <a:close/>
                <a:moveTo>
                  <a:pt x="264" y="777"/>
                </a:moveTo>
                <a:cubicBezTo>
                  <a:pt x="264" y="680"/>
                  <a:pt x="264" y="680"/>
                  <a:pt x="264" y="680"/>
                </a:cubicBezTo>
                <a:cubicBezTo>
                  <a:pt x="229" y="680"/>
                  <a:pt x="229" y="680"/>
                  <a:pt x="229" y="680"/>
                </a:cubicBezTo>
                <a:lnTo>
                  <a:pt x="264" y="777"/>
                </a:lnTo>
                <a:close/>
                <a:moveTo>
                  <a:pt x="185" y="560"/>
                </a:moveTo>
                <a:cubicBezTo>
                  <a:pt x="264" y="560"/>
                  <a:pt x="264" y="560"/>
                  <a:pt x="264" y="560"/>
                </a:cubicBezTo>
                <a:cubicBezTo>
                  <a:pt x="264" y="360"/>
                  <a:pt x="264" y="360"/>
                  <a:pt x="264" y="360"/>
                </a:cubicBezTo>
                <a:cubicBezTo>
                  <a:pt x="112" y="360"/>
                  <a:pt x="112" y="360"/>
                  <a:pt x="112" y="360"/>
                </a:cubicBezTo>
                <a:lnTo>
                  <a:pt x="185" y="560"/>
                </a:lnTo>
                <a:close/>
                <a:moveTo>
                  <a:pt x="384" y="360"/>
                </a:moveTo>
                <a:cubicBezTo>
                  <a:pt x="384" y="560"/>
                  <a:pt x="384" y="560"/>
                  <a:pt x="384" y="560"/>
                </a:cubicBezTo>
                <a:cubicBezTo>
                  <a:pt x="584" y="560"/>
                  <a:pt x="584" y="560"/>
                  <a:pt x="584" y="560"/>
                </a:cubicBezTo>
                <a:cubicBezTo>
                  <a:pt x="584" y="360"/>
                  <a:pt x="584" y="360"/>
                  <a:pt x="584" y="360"/>
                </a:cubicBezTo>
                <a:lnTo>
                  <a:pt x="384" y="360"/>
                </a:lnTo>
                <a:close/>
                <a:moveTo>
                  <a:pt x="704" y="360"/>
                </a:moveTo>
                <a:cubicBezTo>
                  <a:pt x="704" y="560"/>
                  <a:pt x="704" y="560"/>
                  <a:pt x="704" y="560"/>
                </a:cubicBezTo>
                <a:cubicBezTo>
                  <a:pt x="904" y="560"/>
                  <a:pt x="904" y="560"/>
                  <a:pt x="904" y="560"/>
                </a:cubicBezTo>
                <a:cubicBezTo>
                  <a:pt x="904" y="360"/>
                  <a:pt x="904" y="360"/>
                  <a:pt x="904" y="360"/>
                </a:cubicBezTo>
                <a:lnTo>
                  <a:pt x="704" y="360"/>
                </a:lnTo>
                <a:close/>
                <a:moveTo>
                  <a:pt x="1024" y="680"/>
                </a:moveTo>
                <a:cubicBezTo>
                  <a:pt x="1024" y="880"/>
                  <a:pt x="1024" y="880"/>
                  <a:pt x="1024" y="880"/>
                </a:cubicBezTo>
                <a:cubicBezTo>
                  <a:pt x="1224" y="880"/>
                  <a:pt x="1224" y="880"/>
                  <a:pt x="1224" y="880"/>
                </a:cubicBezTo>
                <a:cubicBezTo>
                  <a:pt x="1224" y="680"/>
                  <a:pt x="1224" y="680"/>
                  <a:pt x="1224" y="680"/>
                </a:cubicBezTo>
                <a:lnTo>
                  <a:pt x="1024" y="680"/>
                </a:lnTo>
                <a:close/>
                <a:moveTo>
                  <a:pt x="904" y="880"/>
                </a:moveTo>
                <a:cubicBezTo>
                  <a:pt x="904" y="680"/>
                  <a:pt x="904" y="680"/>
                  <a:pt x="904" y="680"/>
                </a:cubicBezTo>
                <a:cubicBezTo>
                  <a:pt x="704" y="680"/>
                  <a:pt x="704" y="680"/>
                  <a:pt x="704" y="680"/>
                </a:cubicBezTo>
                <a:cubicBezTo>
                  <a:pt x="704" y="880"/>
                  <a:pt x="704" y="880"/>
                  <a:pt x="704" y="880"/>
                </a:cubicBezTo>
                <a:lnTo>
                  <a:pt x="904" y="880"/>
                </a:lnTo>
                <a:close/>
                <a:moveTo>
                  <a:pt x="384" y="880"/>
                </a:moveTo>
                <a:cubicBezTo>
                  <a:pt x="584" y="880"/>
                  <a:pt x="584" y="880"/>
                  <a:pt x="584" y="880"/>
                </a:cubicBezTo>
                <a:cubicBezTo>
                  <a:pt x="584" y="680"/>
                  <a:pt x="584" y="680"/>
                  <a:pt x="584" y="680"/>
                </a:cubicBezTo>
                <a:cubicBezTo>
                  <a:pt x="384" y="680"/>
                  <a:pt x="384" y="680"/>
                  <a:pt x="384" y="680"/>
                </a:cubicBezTo>
                <a:lnTo>
                  <a:pt x="384" y="8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/>
          </a:p>
        </p:txBody>
      </p:sp>
      <p:sp>
        <p:nvSpPr>
          <p:cNvPr id="15" name="Freeform 36"/>
          <p:cNvSpPr>
            <a:spLocks noChangeAspect="1" noEditPoints="1"/>
          </p:cNvSpPr>
          <p:nvPr>
            <p:custDataLst>
              <p:tags r:id="rId2"/>
            </p:custDataLst>
          </p:nvPr>
        </p:nvSpPr>
        <p:spPr bwMode="auto">
          <a:xfrm>
            <a:off x="387420" y="1943541"/>
            <a:ext cx="468000" cy="468000"/>
          </a:xfrm>
          <a:custGeom>
            <a:avLst/>
            <a:gdLst>
              <a:gd name="T0" fmla="*/ 1040 w 2080"/>
              <a:gd name="T1" fmla="*/ 0 h 2080"/>
              <a:gd name="T2" fmla="*/ 2080 w 2080"/>
              <a:gd name="T3" fmla="*/ 1040 h 2080"/>
              <a:gd name="T4" fmla="*/ 1040 w 2080"/>
              <a:gd name="T5" fmla="*/ 2080 h 2080"/>
              <a:gd name="T6" fmla="*/ 0 w 2080"/>
              <a:gd name="T7" fmla="*/ 1040 h 2080"/>
              <a:gd name="T8" fmla="*/ 1040 w 2080"/>
              <a:gd name="T9" fmla="*/ 0 h 2080"/>
              <a:gd name="T10" fmla="*/ 1259 w 2080"/>
              <a:gd name="T11" fmla="*/ 1300 h 2080"/>
              <a:gd name="T12" fmla="*/ 1427 w 2080"/>
              <a:gd name="T13" fmla="*/ 1497 h 2080"/>
              <a:gd name="T14" fmla="*/ 1776 w 2080"/>
              <a:gd name="T15" fmla="*/ 1360 h 2080"/>
              <a:gd name="T16" fmla="*/ 1840 w 2080"/>
              <a:gd name="T17" fmla="*/ 1040 h 2080"/>
              <a:gd name="T18" fmla="*/ 1040 w 2080"/>
              <a:gd name="T19" fmla="*/ 240 h 2080"/>
              <a:gd name="T20" fmla="*/ 240 w 2080"/>
              <a:gd name="T21" fmla="*/ 1040 h 2080"/>
              <a:gd name="T22" fmla="*/ 1040 w 2080"/>
              <a:gd name="T23" fmla="*/ 1840 h 2080"/>
              <a:gd name="T24" fmla="*/ 1574 w 2080"/>
              <a:gd name="T25" fmla="*/ 1636 h 2080"/>
              <a:gd name="T26" fmla="*/ 1520 w 2080"/>
              <a:gd name="T27" fmla="*/ 1577 h 2080"/>
              <a:gd name="T28" fmla="*/ 1040 w 2080"/>
              <a:gd name="T29" fmla="*/ 1760 h 2080"/>
              <a:gd name="T30" fmla="*/ 320 w 2080"/>
              <a:gd name="T31" fmla="*/ 1040 h 2080"/>
              <a:gd name="T32" fmla="*/ 1040 w 2080"/>
              <a:gd name="T33" fmla="*/ 320 h 2080"/>
              <a:gd name="T34" fmla="*/ 1760 w 2080"/>
              <a:gd name="T35" fmla="*/ 1040 h 2080"/>
              <a:gd name="T36" fmla="*/ 1702 w 2080"/>
              <a:gd name="T37" fmla="*/ 1328 h 2080"/>
              <a:gd name="T38" fmla="*/ 1453 w 2080"/>
              <a:gd name="T39" fmla="*/ 1422 h 2080"/>
              <a:gd name="T40" fmla="*/ 1352 w 2080"/>
              <a:gd name="T41" fmla="*/ 1112 h 2080"/>
              <a:gd name="T42" fmla="*/ 1474 w 2080"/>
              <a:gd name="T43" fmla="*/ 686 h 2080"/>
              <a:gd name="T44" fmla="*/ 1397 w 2080"/>
              <a:gd name="T45" fmla="*/ 664 h 2080"/>
              <a:gd name="T46" fmla="*/ 1381 w 2080"/>
              <a:gd name="T47" fmla="*/ 718 h 2080"/>
              <a:gd name="T48" fmla="*/ 1070 w 2080"/>
              <a:gd name="T49" fmla="*/ 574 h 2080"/>
              <a:gd name="T50" fmla="*/ 574 w 2080"/>
              <a:gd name="T51" fmla="*/ 1070 h 2080"/>
              <a:gd name="T52" fmla="*/ 949 w 2080"/>
              <a:gd name="T53" fmla="*/ 1475 h 2080"/>
              <a:gd name="T54" fmla="*/ 1191 w 2080"/>
              <a:gd name="T55" fmla="*/ 1378 h 2080"/>
              <a:gd name="T56" fmla="*/ 1259 w 2080"/>
              <a:gd name="T57" fmla="*/ 1300 h 2080"/>
              <a:gd name="T58" fmla="*/ 1345 w 2080"/>
              <a:gd name="T59" fmla="*/ 844 h 2080"/>
              <a:gd name="T60" fmla="*/ 1070 w 2080"/>
              <a:gd name="T61" fmla="*/ 654 h 2080"/>
              <a:gd name="T62" fmla="*/ 654 w 2080"/>
              <a:gd name="T63" fmla="*/ 1070 h 2080"/>
              <a:gd name="T64" fmla="*/ 949 w 2080"/>
              <a:gd name="T65" fmla="*/ 1395 h 2080"/>
              <a:gd name="T66" fmla="*/ 1137 w 2080"/>
              <a:gd name="T67" fmla="*/ 1319 h 2080"/>
              <a:gd name="T68" fmla="*/ 1275 w 2080"/>
              <a:gd name="T69" fmla="*/ 1092 h 2080"/>
              <a:gd name="T70" fmla="*/ 1345 w 2080"/>
              <a:gd name="T71" fmla="*/ 844 h 2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080" h="2080">
                <a:moveTo>
                  <a:pt x="1040" y="0"/>
                </a:moveTo>
                <a:cubicBezTo>
                  <a:pt x="1614" y="0"/>
                  <a:pt x="2080" y="466"/>
                  <a:pt x="2080" y="1040"/>
                </a:cubicBezTo>
                <a:cubicBezTo>
                  <a:pt x="2080" y="1614"/>
                  <a:pt x="1614" y="2080"/>
                  <a:pt x="1040" y="2080"/>
                </a:cubicBezTo>
                <a:cubicBezTo>
                  <a:pt x="466" y="2080"/>
                  <a:pt x="0" y="1614"/>
                  <a:pt x="0" y="1040"/>
                </a:cubicBezTo>
                <a:cubicBezTo>
                  <a:pt x="0" y="466"/>
                  <a:pt x="466" y="0"/>
                  <a:pt x="1040" y="0"/>
                </a:cubicBezTo>
                <a:close/>
                <a:moveTo>
                  <a:pt x="1259" y="1300"/>
                </a:moveTo>
                <a:cubicBezTo>
                  <a:pt x="1277" y="1394"/>
                  <a:pt x="1336" y="1466"/>
                  <a:pt x="1427" y="1497"/>
                </a:cubicBezTo>
                <a:cubicBezTo>
                  <a:pt x="1555" y="1541"/>
                  <a:pt x="1720" y="1490"/>
                  <a:pt x="1776" y="1360"/>
                </a:cubicBezTo>
                <a:cubicBezTo>
                  <a:pt x="1820" y="1258"/>
                  <a:pt x="1840" y="1150"/>
                  <a:pt x="1840" y="1040"/>
                </a:cubicBezTo>
                <a:cubicBezTo>
                  <a:pt x="1840" y="598"/>
                  <a:pt x="1482" y="240"/>
                  <a:pt x="1040" y="240"/>
                </a:cubicBezTo>
                <a:cubicBezTo>
                  <a:pt x="598" y="240"/>
                  <a:pt x="240" y="598"/>
                  <a:pt x="240" y="1040"/>
                </a:cubicBezTo>
                <a:cubicBezTo>
                  <a:pt x="240" y="1482"/>
                  <a:pt x="598" y="1840"/>
                  <a:pt x="1040" y="1840"/>
                </a:cubicBezTo>
                <a:cubicBezTo>
                  <a:pt x="1238" y="1840"/>
                  <a:pt x="1426" y="1768"/>
                  <a:pt x="1574" y="1636"/>
                </a:cubicBezTo>
                <a:cubicBezTo>
                  <a:pt x="1520" y="1577"/>
                  <a:pt x="1520" y="1577"/>
                  <a:pt x="1520" y="1577"/>
                </a:cubicBezTo>
                <a:cubicBezTo>
                  <a:pt x="1388" y="1695"/>
                  <a:pt x="1218" y="1760"/>
                  <a:pt x="1040" y="1760"/>
                </a:cubicBezTo>
                <a:cubicBezTo>
                  <a:pt x="642" y="1760"/>
                  <a:pt x="320" y="1438"/>
                  <a:pt x="320" y="1040"/>
                </a:cubicBezTo>
                <a:cubicBezTo>
                  <a:pt x="320" y="642"/>
                  <a:pt x="642" y="320"/>
                  <a:pt x="1040" y="320"/>
                </a:cubicBezTo>
                <a:cubicBezTo>
                  <a:pt x="1438" y="320"/>
                  <a:pt x="1760" y="642"/>
                  <a:pt x="1760" y="1040"/>
                </a:cubicBezTo>
                <a:cubicBezTo>
                  <a:pt x="1760" y="1139"/>
                  <a:pt x="1742" y="1237"/>
                  <a:pt x="1702" y="1328"/>
                </a:cubicBezTo>
                <a:cubicBezTo>
                  <a:pt x="1663" y="1420"/>
                  <a:pt x="1542" y="1452"/>
                  <a:pt x="1453" y="1422"/>
                </a:cubicBezTo>
                <a:cubicBezTo>
                  <a:pt x="1318" y="1376"/>
                  <a:pt x="1319" y="1228"/>
                  <a:pt x="1352" y="1112"/>
                </a:cubicBezTo>
                <a:cubicBezTo>
                  <a:pt x="1474" y="686"/>
                  <a:pt x="1474" y="686"/>
                  <a:pt x="1474" y="686"/>
                </a:cubicBezTo>
                <a:cubicBezTo>
                  <a:pt x="1397" y="664"/>
                  <a:pt x="1397" y="664"/>
                  <a:pt x="1397" y="664"/>
                </a:cubicBezTo>
                <a:cubicBezTo>
                  <a:pt x="1381" y="718"/>
                  <a:pt x="1381" y="718"/>
                  <a:pt x="1381" y="718"/>
                </a:cubicBezTo>
                <a:cubicBezTo>
                  <a:pt x="1314" y="620"/>
                  <a:pt x="1186" y="574"/>
                  <a:pt x="1070" y="574"/>
                </a:cubicBezTo>
                <a:cubicBezTo>
                  <a:pt x="805" y="574"/>
                  <a:pt x="574" y="805"/>
                  <a:pt x="574" y="1070"/>
                </a:cubicBezTo>
                <a:cubicBezTo>
                  <a:pt x="574" y="1340"/>
                  <a:pt x="744" y="1475"/>
                  <a:pt x="949" y="1475"/>
                </a:cubicBezTo>
                <a:cubicBezTo>
                  <a:pt x="1044" y="1475"/>
                  <a:pt x="1125" y="1438"/>
                  <a:pt x="1191" y="1378"/>
                </a:cubicBezTo>
                <a:cubicBezTo>
                  <a:pt x="1216" y="1355"/>
                  <a:pt x="1239" y="1329"/>
                  <a:pt x="1259" y="1300"/>
                </a:cubicBezTo>
                <a:close/>
                <a:moveTo>
                  <a:pt x="1345" y="844"/>
                </a:moveTo>
                <a:cubicBezTo>
                  <a:pt x="1329" y="713"/>
                  <a:pt x="1188" y="654"/>
                  <a:pt x="1070" y="654"/>
                </a:cubicBezTo>
                <a:cubicBezTo>
                  <a:pt x="849" y="654"/>
                  <a:pt x="654" y="849"/>
                  <a:pt x="654" y="1070"/>
                </a:cubicBezTo>
                <a:cubicBezTo>
                  <a:pt x="654" y="1287"/>
                  <a:pt x="788" y="1395"/>
                  <a:pt x="949" y="1395"/>
                </a:cubicBezTo>
                <a:cubicBezTo>
                  <a:pt x="1023" y="1395"/>
                  <a:pt x="1086" y="1366"/>
                  <a:pt x="1137" y="1319"/>
                </a:cubicBezTo>
                <a:cubicBezTo>
                  <a:pt x="1198" y="1263"/>
                  <a:pt x="1244" y="1182"/>
                  <a:pt x="1275" y="1092"/>
                </a:cubicBezTo>
                <a:lnTo>
                  <a:pt x="1345" y="8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sz="1000" dirty="0"/>
          </a:p>
        </p:txBody>
      </p:sp>
      <p:sp>
        <p:nvSpPr>
          <p:cNvPr id="3" name="CaixaDeTexto 2"/>
          <p:cNvSpPr txBox="1"/>
          <p:nvPr/>
        </p:nvSpPr>
        <p:spPr bwMode="gray">
          <a:xfrm>
            <a:off x="399188" y="2505263"/>
            <a:ext cx="45819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lang="pt-BR" sz="1100" dirty="0">
                <a:latin typeface="Arial" pitchFamily="34" charset="0"/>
                <a:cs typeface="Arial" pitchFamily="34" charset="0"/>
              </a:rPr>
              <a:t>Online</a:t>
            </a:r>
            <a:endParaRPr lang="en-US" sz="11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 bwMode="gray">
          <a:xfrm>
            <a:off x="391808" y="3998848"/>
            <a:ext cx="45819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lang="pt-BR" sz="1100" dirty="0" err="1">
                <a:latin typeface="Arial" pitchFamily="34" charset="0"/>
                <a:cs typeface="Arial" pitchFamily="34" charset="0"/>
              </a:rPr>
              <a:t>Offline</a:t>
            </a:r>
            <a:endParaRPr lang="en-US" sz="11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801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/>
              <a:t>E seu crescimento se traduziu em mais 4 pontos percentuais de importância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*Contribuição: Quanto cada segmento é responsável pela variação do mercado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O Online amenizou a queda do tradicional</a:t>
            </a:r>
            <a:endParaRPr lang="en-US" sz="2400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4132580"/>
              </p:ext>
            </p:extLst>
          </p:nvPr>
        </p:nvGraphicFramePr>
        <p:xfrm>
          <a:off x="323528" y="1563638"/>
          <a:ext cx="2376382" cy="3194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662389"/>
              </p:ext>
            </p:extLst>
          </p:nvPr>
        </p:nvGraphicFramePr>
        <p:xfrm>
          <a:off x="3313144" y="3095093"/>
          <a:ext cx="3096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4194567"/>
              </p:ext>
            </p:extLst>
          </p:nvPr>
        </p:nvGraphicFramePr>
        <p:xfrm>
          <a:off x="3313144" y="1438909"/>
          <a:ext cx="3096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8" name="TextBox 17"/>
          <p:cNvSpPr txBox="1"/>
          <p:nvPr/>
        </p:nvSpPr>
        <p:spPr bwMode="gray">
          <a:xfrm>
            <a:off x="806654" y="1340504"/>
            <a:ext cx="141013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lang="pt-BR" sz="1400" dirty="0">
                <a:latin typeface="Arial" pitchFamily="34" charset="0"/>
                <a:cs typeface="Arial" pitchFamily="34" charset="0"/>
              </a:rPr>
              <a:t>Imp. Canais Valor</a:t>
            </a:r>
            <a:endParaRPr lang="en-US" sz="14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 bwMode="gray">
          <a:xfrm>
            <a:off x="4334945" y="1340504"/>
            <a:ext cx="105240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pt-BR" sz="1400" dirty="0">
                <a:latin typeface="Arial" pitchFamily="34" charset="0"/>
                <a:cs typeface="Arial" pitchFamily="34" charset="0"/>
              </a:rPr>
              <a:t>Vendas Valor</a:t>
            </a:r>
            <a:endParaRPr lang="en-US" sz="14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3"/>
          <p:cNvSpPr txBox="1"/>
          <p:nvPr/>
        </p:nvSpPr>
        <p:spPr bwMode="gray">
          <a:xfrm>
            <a:off x="4696033" y="1994016"/>
            <a:ext cx="33022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pt-BR" sz="1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+10%</a:t>
            </a:r>
            <a:endParaRPr lang="en-US" sz="1000" b="1" dirty="0" err="1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Conector de Seta Reta 20"/>
          <p:cNvCxnSpPr/>
          <p:nvPr/>
        </p:nvCxnSpPr>
        <p:spPr>
          <a:xfrm flipV="1">
            <a:off x="4435937" y="2117740"/>
            <a:ext cx="850413" cy="16872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13"/>
          <p:cNvSpPr txBox="1"/>
          <p:nvPr/>
        </p:nvSpPr>
        <p:spPr bwMode="gray">
          <a:xfrm>
            <a:off x="4747329" y="3556395"/>
            <a:ext cx="22762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pt-BR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-6%</a:t>
            </a:r>
            <a:endParaRPr lang="en-US" sz="1000" b="1" dirty="0" err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Conector de Seta Reta 22"/>
          <p:cNvCxnSpPr/>
          <p:nvPr/>
        </p:nvCxnSpPr>
        <p:spPr>
          <a:xfrm>
            <a:off x="4435937" y="3729083"/>
            <a:ext cx="850413" cy="1388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Gráfico 23"/>
          <p:cNvGraphicFramePr/>
          <p:nvPr>
            <p:extLst>
              <p:ext uri="{D42A27DB-BD31-4B8C-83A1-F6EECF244321}">
                <p14:modId xmlns:p14="http://schemas.microsoft.com/office/powerpoint/2010/main" val="3686198402"/>
              </p:ext>
            </p:extLst>
          </p:nvPr>
        </p:nvGraphicFramePr>
        <p:xfrm>
          <a:off x="6594128" y="1779662"/>
          <a:ext cx="2270340" cy="3168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5" name="TextBox 18"/>
          <p:cNvSpPr txBox="1"/>
          <p:nvPr/>
        </p:nvSpPr>
        <p:spPr bwMode="gray">
          <a:xfrm>
            <a:off x="7226759" y="1340504"/>
            <a:ext cx="100508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pt-BR" sz="1400" dirty="0">
                <a:latin typeface="Arial" pitchFamily="34" charset="0"/>
                <a:cs typeface="Arial" pitchFamily="34" charset="0"/>
              </a:rPr>
              <a:t>Contribuição</a:t>
            </a:r>
            <a:endParaRPr lang="en-US" sz="14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Freeform 43"/>
          <p:cNvSpPr>
            <a:spLocks noChangeAspect="1" noEditPoints="1"/>
          </p:cNvSpPr>
          <p:nvPr>
            <p:custDataLst>
              <p:tags r:id="rId1"/>
            </p:custDataLst>
          </p:nvPr>
        </p:nvSpPr>
        <p:spPr bwMode="auto">
          <a:xfrm>
            <a:off x="2793844" y="3590665"/>
            <a:ext cx="466968" cy="461456"/>
          </a:xfrm>
          <a:custGeom>
            <a:avLst/>
            <a:gdLst>
              <a:gd name="T0" fmla="*/ 1774 w 2044"/>
              <a:gd name="T1" fmla="*/ 120 h 2020"/>
              <a:gd name="T2" fmla="*/ 1431 w 2044"/>
              <a:gd name="T3" fmla="*/ 1165 h 2020"/>
              <a:gd name="T4" fmla="*/ 1619 w 2044"/>
              <a:gd name="T5" fmla="*/ 1533 h 2020"/>
              <a:gd name="T6" fmla="*/ 1451 w 2044"/>
              <a:gd name="T7" fmla="*/ 1640 h 2020"/>
              <a:gd name="T8" fmla="*/ 1364 w 2044"/>
              <a:gd name="T9" fmla="*/ 2020 h 2020"/>
              <a:gd name="T10" fmla="*/ 1277 w 2044"/>
              <a:gd name="T11" fmla="*/ 1640 h 2020"/>
              <a:gd name="T12" fmla="*/ 524 w 2044"/>
              <a:gd name="T13" fmla="*/ 1820 h 2020"/>
              <a:gd name="T14" fmla="*/ 124 w 2044"/>
              <a:gd name="T15" fmla="*/ 1820 h 2020"/>
              <a:gd name="T16" fmla="*/ 124 w 2044"/>
              <a:gd name="T17" fmla="*/ 1640 h 2020"/>
              <a:gd name="T18" fmla="*/ 1454 w 2044"/>
              <a:gd name="T19" fmla="*/ 1520 h 2020"/>
              <a:gd name="T20" fmla="*/ 1499 w 2044"/>
              <a:gd name="T21" fmla="*/ 1420 h 2020"/>
              <a:gd name="T22" fmla="*/ 487 w 2044"/>
              <a:gd name="T23" fmla="*/ 1220 h 2020"/>
              <a:gd name="T24" fmla="*/ 9 w 2044"/>
              <a:gd name="T25" fmla="*/ 367 h 2020"/>
              <a:gd name="T26" fmla="*/ 84 w 2044"/>
              <a:gd name="T27" fmla="*/ 260 h 2020"/>
              <a:gd name="T28" fmla="*/ 1602 w 2044"/>
              <a:gd name="T29" fmla="*/ 131 h 2020"/>
              <a:gd name="T30" fmla="*/ 2044 w 2044"/>
              <a:gd name="T31" fmla="*/ 0 h 2020"/>
              <a:gd name="T32" fmla="*/ 1344 w 2044"/>
              <a:gd name="T33" fmla="*/ 1032 h 2020"/>
              <a:gd name="T34" fmla="*/ 1344 w 2044"/>
              <a:gd name="T35" fmla="*/ 1000 h 2020"/>
              <a:gd name="T36" fmla="*/ 1387 w 2044"/>
              <a:gd name="T37" fmla="*/ 880 h 2020"/>
              <a:gd name="T38" fmla="*/ 1344 w 2044"/>
              <a:gd name="T39" fmla="*/ 680 h 2020"/>
              <a:gd name="T40" fmla="*/ 1387 w 2044"/>
              <a:gd name="T41" fmla="*/ 880 h 2020"/>
              <a:gd name="T42" fmla="*/ 1536 w 2044"/>
              <a:gd name="T43" fmla="*/ 360 h 2020"/>
              <a:gd name="T44" fmla="*/ 1344 w 2044"/>
              <a:gd name="T45" fmla="*/ 560 h 2020"/>
              <a:gd name="T46" fmla="*/ 1024 w 2044"/>
              <a:gd name="T47" fmla="*/ 360 h 2020"/>
              <a:gd name="T48" fmla="*/ 1224 w 2044"/>
              <a:gd name="T49" fmla="*/ 560 h 2020"/>
              <a:gd name="T50" fmla="*/ 1024 w 2044"/>
              <a:gd name="T51" fmla="*/ 360 h 2020"/>
              <a:gd name="T52" fmla="*/ 1224 w 2044"/>
              <a:gd name="T53" fmla="*/ 1000 h 2020"/>
              <a:gd name="T54" fmla="*/ 1024 w 2044"/>
              <a:gd name="T55" fmla="*/ 1120 h 2020"/>
              <a:gd name="T56" fmla="*/ 904 w 2044"/>
              <a:gd name="T57" fmla="*/ 1120 h 2020"/>
              <a:gd name="T58" fmla="*/ 704 w 2044"/>
              <a:gd name="T59" fmla="*/ 1000 h 2020"/>
              <a:gd name="T60" fmla="*/ 904 w 2044"/>
              <a:gd name="T61" fmla="*/ 1120 h 2020"/>
              <a:gd name="T62" fmla="*/ 584 w 2044"/>
              <a:gd name="T63" fmla="*/ 1000 h 2020"/>
              <a:gd name="T64" fmla="*/ 384 w 2044"/>
              <a:gd name="T65" fmla="*/ 1076 h 2020"/>
              <a:gd name="T66" fmla="*/ 584 w 2044"/>
              <a:gd name="T67" fmla="*/ 1120 h 2020"/>
              <a:gd name="T68" fmla="*/ 264 w 2044"/>
              <a:gd name="T69" fmla="*/ 680 h 2020"/>
              <a:gd name="T70" fmla="*/ 264 w 2044"/>
              <a:gd name="T71" fmla="*/ 777 h 2020"/>
              <a:gd name="T72" fmla="*/ 264 w 2044"/>
              <a:gd name="T73" fmla="*/ 560 h 2020"/>
              <a:gd name="T74" fmla="*/ 112 w 2044"/>
              <a:gd name="T75" fmla="*/ 360 h 2020"/>
              <a:gd name="T76" fmla="*/ 384 w 2044"/>
              <a:gd name="T77" fmla="*/ 360 h 2020"/>
              <a:gd name="T78" fmla="*/ 584 w 2044"/>
              <a:gd name="T79" fmla="*/ 560 h 2020"/>
              <a:gd name="T80" fmla="*/ 384 w 2044"/>
              <a:gd name="T81" fmla="*/ 360 h 2020"/>
              <a:gd name="T82" fmla="*/ 704 w 2044"/>
              <a:gd name="T83" fmla="*/ 560 h 2020"/>
              <a:gd name="T84" fmla="*/ 904 w 2044"/>
              <a:gd name="T85" fmla="*/ 360 h 2020"/>
              <a:gd name="T86" fmla="*/ 1024 w 2044"/>
              <a:gd name="T87" fmla="*/ 680 h 2020"/>
              <a:gd name="T88" fmla="*/ 1224 w 2044"/>
              <a:gd name="T89" fmla="*/ 880 h 2020"/>
              <a:gd name="T90" fmla="*/ 1024 w 2044"/>
              <a:gd name="T91" fmla="*/ 680 h 2020"/>
              <a:gd name="T92" fmla="*/ 904 w 2044"/>
              <a:gd name="T93" fmla="*/ 680 h 2020"/>
              <a:gd name="T94" fmla="*/ 704 w 2044"/>
              <a:gd name="T95" fmla="*/ 880 h 2020"/>
              <a:gd name="T96" fmla="*/ 384 w 2044"/>
              <a:gd name="T97" fmla="*/ 880 h 2020"/>
              <a:gd name="T98" fmla="*/ 584 w 2044"/>
              <a:gd name="T99" fmla="*/ 680 h 2020"/>
              <a:gd name="T100" fmla="*/ 384 w 2044"/>
              <a:gd name="T101" fmla="*/ 880 h 2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044" h="2020">
                <a:moveTo>
                  <a:pt x="2044" y="120"/>
                </a:moveTo>
                <a:cubicBezTo>
                  <a:pt x="1774" y="120"/>
                  <a:pt x="1774" y="120"/>
                  <a:pt x="1774" y="120"/>
                </a:cubicBezTo>
                <a:cubicBezTo>
                  <a:pt x="1747" y="120"/>
                  <a:pt x="1724" y="137"/>
                  <a:pt x="1717" y="164"/>
                </a:cubicBezTo>
                <a:cubicBezTo>
                  <a:pt x="1431" y="1165"/>
                  <a:pt x="1431" y="1165"/>
                  <a:pt x="1431" y="1165"/>
                </a:cubicBezTo>
                <a:cubicBezTo>
                  <a:pt x="1588" y="1340"/>
                  <a:pt x="1588" y="1340"/>
                  <a:pt x="1588" y="1340"/>
                </a:cubicBezTo>
                <a:cubicBezTo>
                  <a:pt x="1636" y="1393"/>
                  <a:pt x="1648" y="1468"/>
                  <a:pt x="1619" y="1533"/>
                </a:cubicBezTo>
                <a:cubicBezTo>
                  <a:pt x="1590" y="1599"/>
                  <a:pt x="1526" y="1640"/>
                  <a:pt x="1454" y="1640"/>
                </a:cubicBezTo>
                <a:cubicBezTo>
                  <a:pt x="1451" y="1640"/>
                  <a:pt x="1451" y="1640"/>
                  <a:pt x="1451" y="1640"/>
                </a:cubicBezTo>
                <a:cubicBezTo>
                  <a:pt x="1518" y="1672"/>
                  <a:pt x="1564" y="1741"/>
                  <a:pt x="1564" y="1820"/>
                </a:cubicBezTo>
                <a:cubicBezTo>
                  <a:pt x="1564" y="1930"/>
                  <a:pt x="1474" y="2020"/>
                  <a:pt x="1364" y="2020"/>
                </a:cubicBezTo>
                <a:cubicBezTo>
                  <a:pt x="1254" y="2020"/>
                  <a:pt x="1164" y="1930"/>
                  <a:pt x="1164" y="1820"/>
                </a:cubicBezTo>
                <a:cubicBezTo>
                  <a:pt x="1164" y="1741"/>
                  <a:pt x="1210" y="1672"/>
                  <a:pt x="1277" y="1640"/>
                </a:cubicBezTo>
                <a:cubicBezTo>
                  <a:pt x="411" y="1640"/>
                  <a:pt x="411" y="1640"/>
                  <a:pt x="411" y="1640"/>
                </a:cubicBezTo>
                <a:cubicBezTo>
                  <a:pt x="478" y="1672"/>
                  <a:pt x="524" y="1741"/>
                  <a:pt x="524" y="1820"/>
                </a:cubicBezTo>
                <a:cubicBezTo>
                  <a:pt x="524" y="1930"/>
                  <a:pt x="434" y="2020"/>
                  <a:pt x="324" y="2020"/>
                </a:cubicBezTo>
                <a:cubicBezTo>
                  <a:pt x="214" y="2020"/>
                  <a:pt x="124" y="1930"/>
                  <a:pt x="124" y="1820"/>
                </a:cubicBezTo>
                <a:cubicBezTo>
                  <a:pt x="124" y="1741"/>
                  <a:pt x="170" y="1672"/>
                  <a:pt x="237" y="1640"/>
                </a:cubicBezTo>
                <a:cubicBezTo>
                  <a:pt x="124" y="1640"/>
                  <a:pt x="124" y="1640"/>
                  <a:pt x="124" y="1640"/>
                </a:cubicBezTo>
                <a:cubicBezTo>
                  <a:pt x="124" y="1520"/>
                  <a:pt x="124" y="1520"/>
                  <a:pt x="124" y="1520"/>
                </a:cubicBezTo>
                <a:cubicBezTo>
                  <a:pt x="1454" y="1520"/>
                  <a:pt x="1454" y="1520"/>
                  <a:pt x="1454" y="1520"/>
                </a:cubicBezTo>
                <a:cubicBezTo>
                  <a:pt x="1480" y="1520"/>
                  <a:pt x="1499" y="1507"/>
                  <a:pt x="1510" y="1484"/>
                </a:cubicBezTo>
                <a:cubicBezTo>
                  <a:pt x="1520" y="1462"/>
                  <a:pt x="1516" y="1438"/>
                  <a:pt x="1499" y="1420"/>
                </a:cubicBezTo>
                <a:cubicBezTo>
                  <a:pt x="1320" y="1220"/>
                  <a:pt x="1320" y="1220"/>
                  <a:pt x="1320" y="1220"/>
                </a:cubicBezTo>
                <a:cubicBezTo>
                  <a:pt x="487" y="1220"/>
                  <a:pt x="487" y="1220"/>
                  <a:pt x="487" y="1220"/>
                </a:cubicBezTo>
                <a:cubicBezTo>
                  <a:pt x="385" y="1220"/>
                  <a:pt x="296" y="1158"/>
                  <a:pt x="262" y="1062"/>
                </a:cubicBezTo>
                <a:cubicBezTo>
                  <a:pt x="9" y="367"/>
                  <a:pt x="9" y="367"/>
                  <a:pt x="9" y="367"/>
                </a:cubicBezTo>
                <a:cubicBezTo>
                  <a:pt x="0" y="342"/>
                  <a:pt x="4" y="316"/>
                  <a:pt x="18" y="294"/>
                </a:cubicBezTo>
                <a:cubicBezTo>
                  <a:pt x="34" y="272"/>
                  <a:pt x="57" y="260"/>
                  <a:pt x="84" y="260"/>
                </a:cubicBezTo>
                <a:cubicBezTo>
                  <a:pt x="1564" y="260"/>
                  <a:pt x="1564" y="260"/>
                  <a:pt x="1564" y="260"/>
                </a:cubicBezTo>
                <a:cubicBezTo>
                  <a:pt x="1602" y="131"/>
                  <a:pt x="1602" y="131"/>
                  <a:pt x="1602" y="131"/>
                </a:cubicBezTo>
                <a:cubicBezTo>
                  <a:pt x="1624" y="53"/>
                  <a:pt x="1694" y="0"/>
                  <a:pt x="1774" y="0"/>
                </a:cubicBezTo>
                <a:cubicBezTo>
                  <a:pt x="2044" y="0"/>
                  <a:pt x="2044" y="0"/>
                  <a:pt x="2044" y="0"/>
                </a:cubicBezTo>
                <a:lnTo>
                  <a:pt x="2044" y="120"/>
                </a:lnTo>
                <a:close/>
                <a:moveTo>
                  <a:pt x="1344" y="1032"/>
                </a:moveTo>
                <a:cubicBezTo>
                  <a:pt x="1353" y="1000"/>
                  <a:pt x="1353" y="1000"/>
                  <a:pt x="1353" y="1000"/>
                </a:cubicBezTo>
                <a:cubicBezTo>
                  <a:pt x="1344" y="1000"/>
                  <a:pt x="1344" y="1000"/>
                  <a:pt x="1344" y="1000"/>
                </a:cubicBezTo>
                <a:lnTo>
                  <a:pt x="1344" y="1032"/>
                </a:lnTo>
                <a:close/>
                <a:moveTo>
                  <a:pt x="1387" y="880"/>
                </a:moveTo>
                <a:cubicBezTo>
                  <a:pt x="1444" y="680"/>
                  <a:pt x="1444" y="680"/>
                  <a:pt x="1444" y="680"/>
                </a:cubicBezTo>
                <a:cubicBezTo>
                  <a:pt x="1344" y="680"/>
                  <a:pt x="1344" y="680"/>
                  <a:pt x="1344" y="680"/>
                </a:cubicBezTo>
                <a:cubicBezTo>
                  <a:pt x="1344" y="880"/>
                  <a:pt x="1344" y="880"/>
                  <a:pt x="1344" y="880"/>
                </a:cubicBezTo>
                <a:lnTo>
                  <a:pt x="1387" y="880"/>
                </a:lnTo>
                <a:close/>
                <a:moveTo>
                  <a:pt x="1479" y="560"/>
                </a:moveTo>
                <a:cubicBezTo>
                  <a:pt x="1536" y="360"/>
                  <a:pt x="1536" y="360"/>
                  <a:pt x="1536" y="360"/>
                </a:cubicBezTo>
                <a:cubicBezTo>
                  <a:pt x="1344" y="360"/>
                  <a:pt x="1344" y="360"/>
                  <a:pt x="1344" y="360"/>
                </a:cubicBezTo>
                <a:cubicBezTo>
                  <a:pt x="1344" y="560"/>
                  <a:pt x="1344" y="560"/>
                  <a:pt x="1344" y="560"/>
                </a:cubicBezTo>
                <a:lnTo>
                  <a:pt x="1479" y="560"/>
                </a:lnTo>
                <a:close/>
                <a:moveTo>
                  <a:pt x="1024" y="360"/>
                </a:moveTo>
                <a:cubicBezTo>
                  <a:pt x="1024" y="560"/>
                  <a:pt x="1024" y="560"/>
                  <a:pt x="1024" y="560"/>
                </a:cubicBezTo>
                <a:cubicBezTo>
                  <a:pt x="1224" y="560"/>
                  <a:pt x="1224" y="560"/>
                  <a:pt x="1224" y="560"/>
                </a:cubicBezTo>
                <a:cubicBezTo>
                  <a:pt x="1224" y="360"/>
                  <a:pt x="1224" y="360"/>
                  <a:pt x="1224" y="360"/>
                </a:cubicBezTo>
                <a:lnTo>
                  <a:pt x="1024" y="360"/>
                </a:lnTo>
                <a:close/>
                <a:moveTo>
                  <a:pt x="1224" y="1120"/>
                </a:moveTo>
                <a:cubicBezTo>
                  <a:pt x="1224" y="1000"/>
                  <a:pt x="1224" y="1000"/>
                  <a:pt x="1224" y="1000"/>
                </a:cubicBezTo>
                <a:cubicBezTo>
                  <a:pt x="1024" y="1000"/>
                  <a:pt x="1024" y="1000"/>
                  <a:pt x="1024" y="1000"/>
                </a:cubicBezTo>
                <a:cubicBezTo>
                  <a:pt x="1024" y="1120"/>
                  <a:pt x="1024" y="1120"/>
                  <a:pt x="1024" y="1120"/>
                </a:cubicBezTo>
                <a:lnTo>
                  <a:pt x="1224" y="1120"/>
                </a:lnTo>
                <a:close/>
                <a:moveTo>
                  <a:pt x="904" y="1120"/>
                </a:moveTo>
                <a:cubicBezTo>
                  <a:pt x="904" y="1000"/>
                  <a:pt x="904" y="1000"/>
                  <a:pt x="904" y="1000"/>
                </a:cubicBezTo>
                <a:cubicBezTo>
                  <a:pt x="704" y="1000"/>
                  <a:pt x="704" y="1000"/>
                  <a:pt x="704" y="1000"/>
                </a:cubicBezTo>
                <a:cubicBezTo>
                  <a:pt x="704" y="1120"/>
                  <a:pt x="704" y="1120"/>
                  <a:pt x="704" y="1120"/>
                </a:cubicBezTo>
                <a:lnTo>
                  <a:pt x="904" y="1120"/>
                </a:lnTo>
                <a:close/>
                <a:moveTo>
                  <a:pt x="584" y="1120"/>
                </a:moveTo>
                <a:cubicBezTo>
                  <a:pt x="584" y="1000"/>
                  <a:pt x="584" y="1000"/>
                  <a:pt x="584" y="1000"/>
                </a:cubicBezTo>
                <a:cubicBezTo>
                  <a:pt x="384" y="1000"/>
                  <a:pt x="384" y="1000"/>
                  <a:pt x="384" y="1000"/>
                </a:cubicBezTo>
                <a:cubicBezTo>
                  <a:pt x="384" y="1076"/>
                  <a:pt x="384" y="1076"/>
                  <a:pt x="384" y="1076"/>
                </a:cubicBezTo>
                <a:cubicBezTo>
                  <a:pt x="410" y="1104"/>
                  <a:pt x="446" y="1120"/>
                  <a:pt x="487" y="1120"/>
                </a:cubicBezTo>
                <a:lnTo>
                  <a:pt x="584" y="1120"/>
                </a:lnTo>
                <a:close/>
                <a:moveTo>
                  <a:pt x="264" y="777"/>
                </a:moveTo>
                <a:cubicBezTo>
                  <a:pt x="264" y="680"/>
                  <a:pt x="264" y="680"/>
                  <a:pt x="264" y="680"/>
                </a:cubicBezTo>
                <a:cubicBezTo>
                  <a:pt x="229" y="680"/>
                  <a:pt x="229" y="680"/>
                  <a:pt x="229" y="680"/>
                </a:cubicBezTo>
                <a:lnTo>
                  <a:pt x="264" y="777"/>
                </a:lnTo>
                <a:close/>
                <a:moveTo>
                  <a:pt x="185" y="560"/>
                </a:moveTo>
                <a:cubicBezTo>
                  <a:pt x="264" y="560"/>
                  <a:pt x="264" y="560"/>
                  <a:pt x="264" y="560"/>
                </a:cubicBezTo>
                <a:cubicBezTo>
                  <a:pt x="264" y="360"/>
                  <a:pt x="264" y="360"/>
                  <a:pt x="264" y="360"/>
                </a:cubicBezTo>
                <a:cubicBezTo>
                  <a:pt x="112" y="360"/>
                  <a:pt x="112" y="360"/>
                  <a:pt x="112" y="360"/>
                </a:cubicBezTo>
                <a:lnTo>
                  <a:pt x="185" y="560"/>
                </a:lnTo>
                <a:close/>
                <a:moveTo>
                  <a:pt x="384" y="360"/>
                </a:moveTo>
                <a:cubicBezTo>
                  <a:pt x="384" y="560"/>
                  <a:pt x="384" y="560"/>
                  <a:pt x="384" y="560"/>
                </a:cubicBezTo>
                <a:cubicBezTo>
                  <a:pt x="584" y="560"/>
                  <a:pt x="584" y="560"/>
                  <a:pt x="584" y="560"/>
                </a:cubicBezTo>
                <a:cubicBezTo>
                  <a:pt x="584" y="360"/>
                  <a:pt x="584" y="360"/>
                  <a:pt x="584" y="360"/>
                </a:cubicBezTo>
                <a:lnTo>
                  <a:pt x="384" y="360"/>
                </a:lnTo>
                <a:close/>
                <a:moveTo>
                  <a:pt x="704" y="360"/>
                </a:moveTo>
                <a:cubicBezTo>
                  <a:pt x="704" y="560"/>
                  <a:pt x="704" y="560"/>
                  <a:pt x="704" y="560"/>
                </a:cubicBezTo>
                <a:cubicBezTo>
                  <a:pt x="904" y="560"/>
                  <a:pt x="904" y="560"/>
                  <a:pt x="904" y="560"/>
                </a:cubicBezTo>
                <a:cubicBezTo>
                  <a:pt x="904" y="360"/>
                  <a:pt x="904" y="360"/>
                  <a:pt x="904" y="360"/>
                </a:cubicBezTo>
                <a:lnTo>
                  <a:pt x="704" y="360"/>
                </a:lnTo>
                <a:close/>
                <a:moveTo>
                  <a:pt x="1024" y="680"/>
                </a:moveTo>
                <a:cubicBezTo>
                  <a:pt x="1024" y="880"/>
                  <a:pt x="1024" y="880"/>
                  <a:pt x="1024" y="880"/>
                </a:cubicBezTo>
                <a:cubicBezTo>
                  <a:pt x="1224" y="880"/>
                  <a:pt x="1224" y="880"/>
                  <a:pt x="1224" y="880"/>
                </a:cubicBezTo>
                <a:cubicBezTo>
                  <a:pt x="1224" y="680"/>
                  <a:pt x="1224" y="680"/>
                  <a:pt x="1224" y="680"/>
                </a:cubicBezTo>
                <a:lnTo>
                  <a:pt x="1024" y="680"/>
                </a:lnTo>
                <a:close/>
                <a:moveTo>
                  <a:pt x="904" y="880"/>
                </a:moveTo>
                <a:cubicBezTo>
                  <a:pt x="904" y="680"/>
                  <a:pt x="904" y="680"/>
                  <a:pt x="904" y="680"/>
                </a:cubicBezTo>
                <a:cubicBezTo>
                  <a:pt x="704" y="680"/>
                  <a:pt x="704" y="680"/>
                  <a:pt x="704" y="680"/>
                </a:cubicBezTo>
                <a:cubicBezTo>
                  <a:pt x="704" y="880"/>
                  <a:pt x="704" y="880"/>
                  <a:pt x="704" y="880"/>
                </a:cubicBezTo>
                <a:lnTo>
                  <a:pt x="904" y="880"/>
                </a:lnTo>
                <a:close/>
                <a:moveTo>
                  <a:pt x="384" y="880"/>
                </a:moveTo>
                <a:cubicBezTo>
                  <a:pt x="584" y="880"/>
                  <a:pt x="584" y="880"/>
                  <a:pt x="584" y="880"/>
                </a:cubicBezTo>
                <a:cubicBezTo>
                  <a:pt x="584" y="680"/>
                  <a:pt x="584" y="680"/>
                  <a:pt x="584" y="680"/>
                </a:cubicBezTo>
                <a:cubicBezTo>
                  <a:pt x="384" y="680"/>
                  <a:pt x="384" y="680"/>
                  <a:pt x="384" y="680"/>
                </a:cubicBezTo>
                <a:lnTo>
                  <a:pt x="384" y="8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/>
          </a:p>
        </p:txBody>
      </p:sp>
      <p:sp>
        <p:nvSpPr>
          <p:cNvPr id="27" name="Freeform 36"/>
          <p:cNvSpPr>
            <a:spLocks noChangeAspect="1" noEditPoints="1"/>
          </p:cNvSpPr>
          <p:nvPr>
            <p:custDataLst>
              <p:tags r:id="rId2"/>
            </p:custDataLst>
          </p:nvPr>
        </p:nvSpPr>
        <p:spPr bwMode="auto">
          <a:xfrm>
            <a:off x="2793844" y="2052468"/>
            <a:ext cx="468000" cy="468000"/>
          </a:xfrm>
          <a:custGeom>
            <a:avLst/>
            <a:gdLst>
              <a:gd name="T0" fmla="*/ 1040 w 2080"/>
              <a:gd name="T1" fmla="*/ 0 h 2080"/>
              <a:gd name="T2" fmla="*/ 2080 w 2080"/>
              <a:gd name="T3" fmla="*/ 1040 h 2080"/>
              <a:gd name="T4" fmla="*/ 1040 w 2080"/>
              <a:gd name="T5" fmla="*/ 2080 h 2080"/>
              <a:gd name="T6" fmla="*/ 0 w 2080"/>
              <a:gd name="T7" fmla="*/ 1040 h 2080"/>
              <a:gd name="T8" fmla="*/ 1040 w 2080"/>
              <a:gd name="T9" fmla="*/ 0 h 2080"/>
              <a:gd name="T10" fmla="*/ 1259 w 2080"/>
              <a:gd name="T11" fmla="*/ 1300 h 2080"/>
              <a:gd name="T12" fmla="*/ 1427 w 2080"/>
              <a:gd name="T13" fmla="*/ 1497 h 2080"/>
              <a:gd name="T14" fmla="*/ 1776 w 2080"/>
              <a:gd name="T15" fmla="*/ 1360 h 2080"/>
              <a:gd name="T16" fmla="*/ 1840 w 2080"/>
              <a:gd name="T17" fmla="*/ 1040 h 2080"/>
              <a:gd name="T18" fmla="*/ 1040 w 2080"/>
              <a:gd name="T19" fmla="*/ 240 h 2080"/>
              <a:gd name="T20" fmla="*/ 240 w 2080"/>
              <a:gd name="T21" fmla="*/ 1040 h 2080"/>
              <a:gd name="T22" fmla="*/ 1040 w 2080"/>
              <a:gd name="T23" fmla="*/ 1840 h 2080"/>
              <a:gd name="T24" fmla="*/ 1574 w 2080"/>
              <a:gd name="T25" fmla="*/ 1636 h 2080"/>
              <a:gd name="T26" fmla="*/ 1520 w 2080"/>
              <a:gd name="T27" fmla="*/ 1577 h 2080"/>
              <a:gd name="T28" fmla="*/ 1040 w 2080"/>
              <a:gd name="T29" fmla="*/ 1760 h 2080"/>
              <a:gd name="T30" fmla="*/ 320 w 2080"/>
              <a:gd name="T31" fmla="*/ 1040 h 2080"/>
              <a:gd name="T32" fmla="*/ 1040 w 2080"/>
              <a:gd name="T33" fmla="*/ 320 h 2080"/>
              <a:gd name="T34" fmla="*/ 1760 w 2080"/>
              <a:gd name="T35" fmla="*/ 1040 h 2080"/>
              <a:gd name="T36" fmla="*/ 1702 w 2080"/>
              <a:gd name="T37" fmla="*/ 1328 h 2080"/>
              <a:gd name="T38" fmla="*/ 1453 w 2080"/>
              <a:gd name="T39" fmla="*/ 1422 h 2080"/>
              <a:gd name="T40" fmla="*/ 1352 w 2080"/>
              <a:gd name="T41" fmla="*/ 1112 h 2080"/>
              <a:gd name="T42" fmla="*/ 1474 w 2080"/>
              <a:gd name="T43" fmla="*/ 686 h 2080"/>
              <a:gd name="T44" fmla="*/ 1397 w 2080"/>
              <a:gd name="T45" fmla="*/ 664 h 2080"/>
              <a:gd name="T46" fmla="*/ 1381 w 2080"/>
              <a:gd name="T47" fmla="*/ 718 h 2080"/>
              <a:gd name="T48" fmla="*/ 1070 w 2080"/>
              <a:gd name="T49" fmla="*/ 574 h 2080"/>
              <a:gd name="T50" fmla="*/ 574 w 2080"/>
              <a:gd name="T51" fmla="*/ 1070 h 2080"/>
              <a:gd name="T52" fmla="*/ 949 w 2080"/>
              <a:gd name="T53" fmla="*/ 1475 h 2080"/>
              <a:gd name="T54" fmla="*/ 1191 w 2080"/>
              <a:gd name="T55" fmla="*/ 1378 h 2080"/>
              <a:gd name="T56" fmla="*/ 1259 w 2080"/>
              <a:gd name="T57" fmla="*/ 1300 h 2080"/>
              <a:gd name="T58" fmla="*/ 1345 w 2080"/>
              <a:gd name="T59" fmla="*/ 844 h 2080"/>
              <a:gd name="T60" fmla="*/ 1070 w 2080"/>
              <a:gd name="T61" fmla="*/ 654 h 2080"/>
              <a:gd name="T62" fmla="*/ 654 w 2080"/>
              <a:gd name="T63" fmla="*/ 1070 h 2080"/>
              <a:gd name="T64" fmla="*/ 949 w 2080"/>
              <a:gd name="T65" fmla="*/ 1395 h 2080"/>
              <a:gd name="T66" fmla="*/ 1137 w 2080"/>
              <a:gd name="T67" fmla="*/ 1319 h 2080"/>
              <a:gd name="T68" fmla="*/ 1275 w 2080"/>
              <a:gd name="T69" fmla="*/ 1092 h 2080"/>
              <a:gd name="T70" fmla="*/ 1345 w 2080"/>
              <a:gd name="T71" fmla="*/ 844 h 2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080" h="2080">
                <a:moveTo>
                  <a:pt x="1040" y="0"/>
                </a:moveTo>
                <a:cubicBezTo>
                  <a:pt x="1614" y="0"/>
                  <a:pt x="2080" y="466"/>
                  <a:pt x="2080" y="1040"/>
                </a:cubicBezTo>
                <a:cubicBezTo>
                  <a:pt x="2080" y="1614"/>
                  <a:pt x="1614" y="2080"/>
                  <a:pt x="1040" y="2080"/>
                </a:cubicBezTo>
                <a:cubicBezTo>
                  <a:pt x="466" y="2080"/>
                  <a:pt x="0" y="1614"/>
                  <a:pt x="0" y="1040"/>
                </a:cubicBezTo>
                <a:cubicBezTo>
                  <a:pt x="0" y="466"/>
                  <a:pt x="466" y="0"/>
                  <a:pt x="1040" y="0"/>
                </a:cubicBezTo>
                <a:close/>
                <a:moveTo>
                  <a:pt x="1259" y="1300"/>
                </a:moveTo>
                <a:cubicBezTo>
                  <a:pt x="1277" y="1394"/>
                  <a:pt x="1336" y="1466"/>
                  <a:pt x="1427" y="1497"/>
                </a:cubicBezTo>
                <a:cubicBezTo>
                  <a:pt x="1555" y="1541"/>
                  <a:pt x="1720" y="1490"/>
                  <a:pt x="1776" y="1360"/>
                </a:cubicBezTo>
                <a:cubicBezTo>
                  <a:pt x="1820" y="1258"/>
                  <a:pt x="1840" y="1150"/>
                  <a:pt x="1840" y="1040"/>
                </a:cubicBezTo>
                <a:cubicBezTo>
                  <a:pt x="1840" y="598"/>
                  <a:pt x="1482" y="240"/>
                  <a:pt x="1040" y="240"/>
                </a:cubicBezTo>
                <a:cubicBezTo>
                  <a:pt x="598" y="240"/>
                  <a:pt x="240" y="598"/>
                  <a:pt x="240" y="1040"/>
                </a:cubicBezTo>
                <a:cubicBezTo>
                  <a:pt x="240" y="1482"/>
                  <a:pt x="598" y="1840"/>
                  <a:pt x="1040" y="1840"/>
                </a:cubicBezTo>
                <a:cubicBezTo>
                  <a:pt x="1238" y="1840"/>
                  <a:pt x="1426" y="1768"/>
                  <a:pt x="1574" y="1636"/>
                </a:cubicBezTo>
                <a:cubicBezTo>
                  <a:pt x="1520" y="1577"/>
                  <a:pt x="1520" y="1577"/>
                  <a:pt x="1520" y="1577"/>
                </a:cubicBezTo>
                <a:cubicBezTo>
                  <a:pt x="1388" y="1695"/>
                  <a:pt x="1218" y="1760"/>
                  <a:pt x="1040" y="1760"/>
                </a:cubicBezTo>
                <a:cubicBezTo>
                  <a:pt x="642" y="1760"/>
                  <a:pt x="320" y="1438"/>
                  <a:pt x="320" y="1040"/>
                </a:cubicBezTo>
                <a:cubicBezTo>
                  <a:pt x="320" y="642"/>
                  <a:pt x="642" y="320"/>
                  <a:pt x="1040" y="320"/>
                </a:cubicBezTo>
                <a:cubicBezTo>
                  <a:pt x="1438" y="320"/>
                  <a:pt x="1760" y="642"/>
                  <a:pt x="1760" y="1040"/>
                </a:cubicBezTo>
                <a:cubicBezTo>
                  <a:pt x="1760" y="1139"/>
                  <a:pt x="1742" y="1237"/>
                  <a:pt x="1702" y="1328"/>
                </a:cubicBezTo>
                <a:cubicBezTo>
                  <a:pt x="1663" y="1420"/>
                  <a:pt x="1542" y="1452"/>
                  <a:pt x="1453" y="1422"/>
                </a:cubicBezTo>
                <a:cubicBezTo>
                  <a:pt x="1318" y="1376"/>
                  <a:pt x="1319" y="1228"/>
                  <a:pt x="1352" y="1112"/>
                </a:cubicBezTo>
                <a:cubicBezTo>
                  <a:pt x="1474" y="686"/>
                  <a:pt x="1474" y="686"/>
                  <a:pt x="1474" y="686"/>
                </a:cubicBezTo>
                <a:cubicBezTo>
                  <a:pt x="1397" y="664"/>
                  <a:pt x="1397" y="664"/>
                  <a:pt x="1397" y="664"/>
                </a:cubicBezTo>
                <a:cubicBezTo>
                  <a:pt x="1381" y="718"/>
                  <a:pt x="1381" y="718"/>
                  <a:pt x="1381" y="718"/>
                </a:cubicBezTo>
                <a:cubicBezTo>
                  <a:pt x="1314" y="620"/>
                  <a:pt x="1186" y="574"/>
                  <a:pt x="1070" y="574"/>
                </a:cubicBezTo>
                <a:cubicBezTo>
                  <a:pt x="805" y="574"/>
                  <a:pt x="574" y="805"/>
                  <a:pt x="574" y="1070"/>
                </a:cubicBezTo>
                <a:cubicBezTo>
                  <a:pt x="574" y="1340"/>
                  <a:pt x="744" y="1475"/>
                  <a:pt x="949" y="1475"/>
                </a:cubicBezTo>
                <a:cubicBezTo>
                  <a:pt x="1044" y="1475"/>
                  <a:pt x="1125" y="1438"/>
                  <a:pt x="1191" y="1378"/>
                </a:cubicBezTo>
                <a:cubicBezTo>
                  <a:pt x="1216" y="1355"/>
                  <a:pt x="1239" y="1329"/>
                  <a:pt x="1259" y="1300"/>
                </a:cubicBezTo>
                <a:close/>
                <a:moveTo>
                  <a:pt x="1345" y="844"/>
                </a:moveTo>
                <a:cubicBezTo>
                  <a:pt x="1329" y="713"/>
                  <a:pt x="1188" y="654"/>
                  <a:pt x="1070" y="654"/>
                </a:cubicBezTo>
                <a:cubicBezTo>
                  <a:pt x="849" y="654"/>
                  <a:pt x="654" y="849"/>
                  <a:pt x="654" y="1070"/>
                </a:cubicBezTo>
                <a:cubicBezTo>
                  <a:pt x="654" y="1287"/>
                  <a:pt x="788" y="1395"/>
                  <a:pt x="949" y="1395"/>
                </a:cubicBezTo>
                <a:cubicBezTo>
                  <a:pt x="1023" y="1395"/>
                  <a:pt x="1086" y="1366"/>
                  <a:pt x="1137" y="1319"/>
                </a:cubicBezTo>
                <a:cubicBezTo>
                  <a:pt x="1198" y="1263"/>
                  <a:pt x="1244" y="1182"/>
                  <a:pt x="1275" y="1092"/>
                </a:cubicBezTo>
                <a:lnTo>
                  <a:pt x="1345" y="8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000"/>
          </a:p>
        </p:txBody>
      </p:sp>
      <p:sp>
        <p:nvSpPr>
          <p:cNvPr id="29" name="Elipse 28"/>
          <p:cNvSpPr/>
          <p:nvPr/>
        </p:nvSpPr>
        <p:spPr bwMode="gray">
          <a:xfrm>
            <a:off x="1825824" y="1983308"/>
            <a:ext cx="381088" cy="381088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CaixaDeTexto 29"/>
          <p:cNvSpPr txBox="1"/>
          <p:nvPr/>
        </p:nvSpPr>
        <p:spPr bwMode="gray">
          <a:xfrm>
            <a:off x="2786800" y="2566223"/>
            <a:ext cx="45819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lang="pt-BR" sz="1100" dirty="0">
                <a:latin typeface="Arial" pitchFamily="34" charset="0"/>
                <a:cs typeface="Arial" pitchFamily="34" charset="0"/>
              </a:rPr>
              <a:t>Online</a:t>
            </a:r>
            <a:endParaRPr lang="en-US" sz="11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 bwMode="gray">
          <a:xfrm>
            <a:off x="2777431" y="4097902"/>
            <a:ext cx="45819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lang="pt-BR" sz="1100" dirty="0" err="1">
                <a:latin typeface="Arial" pitchFamily="34" charset="0"/>
                <a:cs typeface="Arial" pitchFamily="34" charset="0"/>
              </a:rPr>
              <a:t>Offline</a:t>
            </a:r>
            <a:endParaRPr lang="en-US" sz="11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 bwMode="gray">
          <a:xfrm>
            <a:off x="3563888" y="1275606"/>
            <a:ext cx="2664296" cy="348212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tângulo 27"/>
          <p:cNvSpPr/>
          <p:nvPr/>
        </p:nvSpPr>
        <p:spPr bwMode="gray">
          <a:xfrm>
            <a:off x="6249466" y="1354032"/>
            <a:ext cx="2664296" cy="348212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9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/>
              <a:t>              Online				</a:t>
            </a:r>
            <a:r>
              <a:rPr lang="pt-BR" dirty="0" err="1"/>
              <a:t>Offline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Importância dos Gêneros por Canal</a:t>
            </a:r>
            <a:endParaRPr lang="en-US" sz="2400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38230960"/>
              </p:ext>
            </p:extLst>
          </p:nvPr>
        </p:nvGraphicFramePr>
        <p:xfrm>
          <a:off x="323410" y="1347887"/>
          <a:ext cx="3744534" cy="3312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1169172338"/>
              </p:ext>
            </p:extLst>
          </p:nvPr>
        </p:nvGraphicFramePr>
        <p:xfrm>
          <a:off x="4073664" y="1347887"/>
          <a:ext cx="2514560" cy="3312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1623821965"/>
              </p:ext>
            </p:extLst>
          </p:nvPr>
        </p:nvGraphicFramePr>
        <p:xfrm>
          <a:off x="6732240" y="1347391"/>
          <a:ext cx="2231604" cy="3312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Retângulo 8"/>
          <p:cNvSpPr/>
          <p:nvPr/>
        </p:nvSpPr>
        <p:spPr bwMode="gray">
          <a:xfrm>
            <a:off x="6732240" y="1419622"/>
            <a:ext cx="2087588" cy="324036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475656" y="915423"/>
            <a:ext cx="1728310" cy="288255"/>
          </a:xfrm>
        </p:spPr>
        <p:txBody>
          <a:bodyPr/>
          <a:lstStyle/>
          <a:p>
            <a:r>
              <a:rPr lang="pt-BR" dirty="0"/>
              <a:t>Preço Médio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Gêneros e Preço – por canal</a:t>
            </a:r>
            <a:endParaRPr lang="en-US" sz="2400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749669696"/>
              </p:ext>
            </p:extLst>
          </p:nvPr>
        </p:nvGraphicFramePr>
        <p:xfrm>
          <a:off x="323410" y="1375755"/>
          <a:ext cx="4824654" cy="3255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1896329424"/>
              </p:ext>
            </p:extLst>
          </p:nvPr>
        </p:nvGraphicFramePr>
        <p:xfrm>
          <a:off x="5436096" y="1375755"/>
          <a:ext cx="2664296" cy="3255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Espaço Reservado para Texto 1"/>
          <p:cNvSpPr txBox="1">
            <a:spLocks/>
          </p:cNvSpPr>
          <p:nvPr/>
        </p:nvSpPr>
        <p:spPr bwMode="gray">
          <a:xfrm>
            <a:off x="5436096" y="915423"/>
            <a:ext cx="1728310" cy="288255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 lang="en-GB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lang="de-DE" sz="1800" kern="1200" noProof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pt-BR" dirty="0"/>
              <a:t>Desconto Médio</a:t>
            </a:r>
            <a:endParaRPr lang="en-US" dirty="0"/>
          </a:p>
        </p:txBody>
      </p:sp>
      <p:sp>
        <p:nvSpPr>
          <p:cNvPr id="10" name="Retângulo 9"/>
          <p:cNvSpPr/>
          <p:nvPr/>
        </p:nvSpPr>
        <p:spPr bwMode="gray">
          <a:xfrm>
            <a:off x="5436096" y="933202"/>
            <a:ext cx="2376263" cy="3698416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6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/>
              <a:t>        Importância               Preço Médio           Desconto Médio     Compartilhamento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Top 500 Títulos</a:t>
            </a:r>
            <a:endParaRPr lang="en-US" sz="2400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416216900"/>
              </p:ext>
            </p:extLst>
          </p:nvPr>
        </p:nvGraphicFramePr>
        <p:xfrm>
          <a:off x="323410" y="1347887"/>
          <a:ext cx="2232366" cy="3267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336226728"/>
              </p:ext>
            </p:extLst>
          </p:nvPr>
        </p:nvGraphicFramePr>
        <p:xfrm>
          <a:off x="2560307" y="1347887"/>
          <a:ext cx="2160000" cy="3267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2158207653"/>
              </p:ext>
            </p:extLst>
          </p:nvPr>
        </p:nvGraphicFramePr>
        <p:xfrm>
          <a:off x="4720307" y="1347887"/>
          <a:ext cx="2160000" cy="3255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2" name="Objekt 5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9044999"/>
              </p:ext>
            </p:extLst>
          </p:nvPr>
        </p:nvGraphicFramePr>
        <p:xfrm>
          <a:off x="7172786" y="1347614"/>
          <a:ext cx="1638867" cy="2340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3" name="Text Placeholder 1"/>
          <p:cNvSpPr txBox="1">
            <a:spLocks/>
          </p:cNvSpPr>
          <p:nvPr>
            <p:custDataLst>
              <p:tags r:id="rId2"/>
            </p:custDataLst>
          </p:nvPr>
        </p:nvSpPr>
        <p:spPr bwMode="gray">
          <a:xfrm>
            <a:off x="7164288" y="3291830"/>
            <a:ext cx="1655862" cy="73805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vert="horz" lIns="90000" tIns="72000" rIns="90000" bIns="7200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en-US" sz="1600" kern="120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lang="en-US" sz="16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360000" marR="0" indent="-1809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lang="en-US" sz="16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540000" marR="0" indent="-1809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lang="en-US" sz="16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720000" marR="0" indent="-1809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lang="en-US" sz="1600" b="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720000" marR="0" indent="-1809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lang="en-US" sz="16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6pPr>
            <a:lvl7pPr marL="720000" marR="0" indent="-1809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lang="en-US" sz="16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7pPr>
            <a:lvl8pPr marL="539750" indent="-180975" algn="l" defTabSz="914400" rtl="0" eaLnBrk="1" latinLnBrk="0" hangingPunct="1">
              <a:spcBef>
                <a:spcPts val="3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20000" marR="0" indent="-1809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lang="en-US" sz="1600" kern="120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spcBef>
                <a:spcPts val="200"/>
              </a:spcBef>
              <a:spcAft>
                <a:spcPts val="300"/>
              </a:spcAft>
            </a:pP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</a:rPr>
              <a:t>Dos </a:t>
            </a:r>
            <a:r>
              <a:rPr lang="en-US" sz="1200" b="1" dirty="0" err="1">
                <a:solidFill>
                  <a:schemeClr val="accent2">
                    <a:lumMod val="50000"/>
                  </a:schemeClr>
                </a:solidFill>
              </a:rPr>
              <a:t>Títulos</a:t>
            </a: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accent2">
                    <a:lumMod val="50000"/>
                  </a:schemeClr>
                </a:solidFill>
              </a:rPr>
              <a:t>estão</a:t>
            </a: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</a:rPr>
              <a:t> no Top 500 de ambos </a:t>
            </a:r>
            <a:r>
              <a:rPr lang="en-US" sz="1200" b="1" dirty="0" err="1">
                <a:solidFill>
                  <a:schemeClr val="accent2">
                    <a:lumMod val="50000"/>
                  </a:schemeClr>
                </a:solidFill>
              </a:rPr>
              <a:t>os</a:t>
            </a: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accent2">
                    <a:lumMod val="50000"/>
                  </a:schemeClr>
                </a:solidFill>
              </a:rPr>
              <a:t>canais</a:t>
            </a: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0" name="Retângulo 9"/>
          <p:cNvSpPr/>
          <p:nvPr/>
        </p:nvSpPr>
        <p:spPr bwMode="gray">
          <a:xfrm>
            <a:off x="2596012" y="915566"/>
            <a:ext cx="2124295" cy="3634086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 bwMode="gray">
          <a:xfrm>
            <a:off x="4728805" y="915566"/>
            <a:ext cx="2124295" cy="3634086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tângulo 11"/>
          <p:cNvSpPr/>
          <p:nvPr/>
        </p:nvSpPr>
        <p:spPr bwMode="gray">
          <a:xfrm>
            <a:off x="6844602" y="903727"/>
            <a:ext cx="2124295" cy="3634086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99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/>
              <a:t>Diferença de preço entre os canais</a:t>
            </a:r>
            <a:endParaRPr lang="en-US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/>
              <a:t>15 Títulos mais vendidos no ano</a:t>
            </a:r>
            <a:endParaRPr lang="en-US" sz="24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46411"/>
              </p:ext>
            </p:extLst>
          </p:nvPr>
        </p:nvGraphicFramePr>
        <p:xfrm>
          <a:off x="323410" y="1323229"/>
          <a:ext cx="8496419" cy="3336752"/>
        </p:xfrm>
        <a:graphic>
          <a:graphicData uri="http://schemas.openxmlformats.org/drawingml/2006/table">
            <a:tbl>
              <a:tblPr firstRow="1" firstCol="1" lastCol="1" bandRow="1">
                <a:tableStyleId>{69CF1AB2-1976-4502-BF36-3FF5EA218861}</a:tableStyleId>
              </a:tblPr>
              <a:tblGrid>
                <a:gridCol w="714235">
                  <a:extLst>
                    <a:ext uri="{9D8B030D-6E8A-4147-A177-3AD203B41FA5}">
                      <a16:colId xmlns:a16="http://schemas.microsoft.com/office/drawing/2014/main" val="1472757265"/>
                    </a:ext>
                  </a:extLst>
                </a:gridCol>
                <a:gridCol w="5401401">
                  <a:extLst>
                    <a:ext uri="{9D8B030D-6E8A-4147-A177-3AD203B41FA5}">
                      <a16:colId xmlns:a16="http://schemas.microsoft.com/office/drawing/2014/main" val="1532276120"/>
                    </a:ext>
                  </a:extLst>
                </a:gridCol>
                <a:gridCol w="833274">
                  <a:extLst>
                    <a:ext uri="{9D8B030D-6E8A-4147-A177-3AD203B41FA5}">
                      <a16:colId xmlns:a16="http://schemas.microsoft.com/office/drawing/2014/main" val="1099276947"/>
                    </a:ext>
                  </a:extLst>
                </a:gridCol>
                <a:gridCol w="833274">
                  <a:extLst>
                    <a:ext uri="{9D8B030D-6E8A-4147-A177-3AD203B41FA5}">
                      <a16:colId xmlns:a16="http://schemas.microsoft.com/office/drawing/2014/main" val="1772433818"/>
                    </a:ext>
                  </a:extLst>
                </a:gridCol>
                <a:gridCol w="714235">
                  <a:extLst>
                    <a:ext uri="{9D8B030D-6E8A-4147-A177-3AD203B41FA5}">
                      <a16:colId xmlns:a16="http://schemas.microsoft.com/office/drawing/2014/main" val="1849237926"/>
                    </a:ext>
                  </a:extLst>
                </a:gridCol>
              </a:tblGrid>
              <a:tr h="208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Posição</a:t>
                      </a:r>
                      <a:endParaRPr lang="en-US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Título</a:t>
                      </a:r>
                      <a:endParaRPr lang="en-US" sz="11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Online</a:t>
                      </a:r>
                      <a:endParaRPr lang="en-US" sz="11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Offline</a:t>
                      </a:r>
                      <a:endParaRPr lang="en-US" sz="11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Diferença</a:t>
                      </a:r>
                      <a:endParaRPr lang="en-US" sz="11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3455401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A SUTIL ARTE DE LIGAR O F*DA-SE</a:t>
                      </a:r>
                      <a:endParaRPr lang="pt-BR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20,67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28,51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27%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23915527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AS AVENTURAS NA NETOLAND COM LUCCAS NETO</a:t>
                      </a:r>
                      <a:endParaRPr lang="pt-BR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17,32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19,01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9%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4213855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O MILAGRE DA MANHA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23,31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31,14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25%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2115989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SEJA FODA!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24,82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36,28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32%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0591286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ÁLBUM DA COPA DO MUNDO RÚSSIA 2018 CAPA DURA + 60 FIGURINHAS</a:t>
                      </a:r>
                      <a:endParaRPr lang="pt-BR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47,70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47,65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0%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13128172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6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O PODER DA ACAO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14,94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24,55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39%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7019769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SAPIENS - UMA BREVE HISTORIA DA HUMANIDADE</a:t>
                      </a:r>
                      <a:endParaRPr lang="pt-BR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35,23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52,63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33%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1591054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8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O PODER DO HABITO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40,17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51,74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22%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240036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9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ME POUPE!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23,57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28,46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17%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1213596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10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O PODER DA AUTORRESPONSABILIDADE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10,04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13,19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24%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5798541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11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PROPOSITO - A CORAGEM DE SER QUEM SOMOS</a:t>
                      </a:r>
                      <a:endParaRPr lang="pt-BR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19,18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28,27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32%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2071998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12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TEXTOS CRUEIS DEMAIS PARA SEREM LIDOS RAPIDAMENTE</a:t>
                      </a:r>
                      <a:endParaRPr lang="pt-BR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25,52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37,64 </a:t>
                      </a:r>
                      <a:endParaRPr lang="en-US" sz="10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32%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8192819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13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AINDA SOU EU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25,68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35,64 </a:t>
                      </a:r>
                      <a:endParaRPr lang="en-US" sz="10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28%</a:t>
                      </a:r>
                      <a:endParaRPr lang="en-US" sz="10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5991942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14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OS SEGREDOS DA MENTE MILIONARIA</a:t>
                      </a:r>
                      <a:endParaRPr lang="pt-BR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19,83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  27,29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27%</a:t>
                      </a:r>
                      <a:endParaRPr lang="en-US" sz="10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8588771"/>
                  </a:ext>
                </a:extLst>
              </a:tr>
              <a:tr h="2085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15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VADEMECUM TRADICIONAL - 25ª ED. 2018</a:t>
                      </a:r>
                      <a:endParaRPr lang="en-US" sz="1000" b="1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R$ 125,30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 R$ 152,35 </a:t>
                      </a:r>
                      <a:endParaRPr lang="en-US" sz="1000" b="0" i="0" u="none" strike="noStrike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18%</a:t>
                      </a:r>
                      <a:endParaRPr lang="en-US" sz="10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8454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91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528" y="483518"/>
            <a:ext cx="8497180" cy="432048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  <a:alpha val="67000"/>
            </a:schemeClr>
          </a:solidFill>
        </p:spPr>
        <p:txBody>
          <a:bodyPr/>
          <a:lstStyle/>
          <a:p>
            <a:r>
              <a:rPr lang="pt-BR" dirty="0">
                <a:solidFill>
                  <a:schemeClr val="tx2"/>
                </a:solidFill>
              </a:rPr>
              <a:t>2019. E agora?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0774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LANGUAGEID" val="1033"/>
  <p:tag name="THINKCELLUNDODONOTDELETE" val="0"/>
  <p:tag name="VCT_SHOW_CA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;0;0;14.25;14.09646;28.34646;28.25;42.5;28.25;42.5;28.25;42.5;28.25;42.5;28.25;42.5;"/>
  <p:tag name="VCT-BULLETVISIBILITY" val="G  *******"/>
  <p:tag name="VCTCREATESHAPEHANDLED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;14.17323;14.09646;28.34646;28.26968;42.51968;42.44291;56.69291;42.44291;56.69291;42.44291;56.69291;42.44291;56.69291;42.44291;56.69291;"/>
  <p:tag name="VCT-BULLETVISIBILITY" val="G ********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12/08/2014 15:21:41"/>
  <p:tag name="VCT-TEMPLATE" val="GfK_PPT_Template_Office2007-2010_16-9.potx"/>
  <p:tag name="VCTMASTER" val="GfK Group"/>
  <p:tag name="VCT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heme/theme1.xml><?xml version="1.0" encoding="utf-8"?>
<a:theme xmlns:a="http://schemas.openxmlformats.org/drawingml/2006/main" name="GfK Group">
  <a:themeElements>
    <a:clrScheme name="GfK Group">
      <a:dk1>
        <a:srgbClr val="000000"/>
      </a:dk1>
      <a:lt1>
        <a:srgbClr val="FFFFFF"/>
      </a:lt1>
      <a:dk2>
        <a:srgbClr val="E55A00"/>
      </a:dk2>
      <a:lt2>
        <a:srgbClr val="8E8581"/>
      </a:lt2>
      <a:accent1>
        <a:srgbClr val="264283"/>
      </a:accent1>
      <a:accent2>
        <a:srgbClr val="007DC3"/>
      </a:accent2>
      <a:accent3>
        <a:srgbClr val="A2AD00"/>
      </a:accent3>
      <a:accent4>
        <a:srgbClr val="C1BB00"/>
      </a:accent4>
      <a:accent5>
        <a:srgbClr val="9B1F23"/>
      </a:accent5>
      <a:accent6>
        <a:srgbClr val="DC291E"/>
      </a:accent6>
      <a:hlink>
        <a:srgbClr val="A2AD00"/>
      </a:hlink>
      <a:folHlink>
        <a:srgbClr val="C1BB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indent="0" algn="ctr">
          <a:spcBef>
            <a:spcPts val="300"/>
          </a:spcBef>
          <a:buFont typeface="Courier New" pitchFamily="49" charset="0"/>
          <a:buNone/>
          <a:defRPr sz="1600" dirty="0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spAutoFit/>
      </a:bodyPr>
      <a:lstStyle>
        <a:defPPr>
          <a:spcBef>
            <a:spcPts val="300"/>
          </a:spcBef>
          <a:defRPr sz="16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dark yellow 100%">
      <a:srgbClr val="F0AB00"/>
    </a:custClr>
    <a:custClr name="light yellow 100%">
      <a:srgbClr val="F6D50F"/>
    </a:custClr>
    <a:custClr name="warm grey 100%">
      <a:srgbClr val="8E8581"/>
    </a:custClr>
    <a:custClr name="GfK orange">
      <a:srgbClr val="E55A00"/>
    </a:custClr>
    <a:custClr name="dark blue 100%">
      <a:srgbClr val="264283"/>
    </a:custClr>
    <a:custClr name="light blue 100%">
      <a:srgbClr val="007DC3"/>
    </a:custClr>
    <a:custClr name="dark green 100%">
      <a:srgbClr val="A2AD00"/>
    </a:custClr>
    <a:custClr name="light green 100%">
      <a:srgbClr val="C1BB00"/>
    </a:custClr>
    <a:custClr name="dark red 100%">
      <a:srgbClr val="9B1F23"/>
    </a:custClr>
    <a:custClr name="light red 100%">
      <a:srgbClr val="DC291E"/>
    </a:custClr>
    <a:custClr name="dark yellow 80%">
      <a:srgbClr val="FCC000"/>
    </a:custClr>
    <a:custClr name="light yellow 80%">
      <a:srgbClr val="FFDD44"/>
    </a:custClr>
    <a:custClr name="warm grey 80%">
      <a:srgbClr val="A79D98"/>
    </a:custClr>
    <a:custClr>
      <a:srgbClr val="FFFFFF"/>
    </a:custClr>
    <a:custClr name="dark blue 80%">
      <a:srgbClr val="405B9B"/>
    </a:custClr>
    <a:custClr name="light blue 80%">
      <a:srgbClr val="389DD7"/>
    </a:custClr>
    <a:custClr name="dark green 80%">
      <a:srgbClr val="B4BE46"/>
    </a:custClr>
    <a:custClr name="light green 80%">
      <a:srgbClr val="D7CF42"/>
    </a:custClr>
    <a:custClr name="dark red 80%">
      <a:srgbClr val="C34A3A"/>
    </a:custClr>
    <a:custClr name="light red 80%">
      <a:srgbClr val="E94F35"/>
    </a:custClr>
    <a:custClr name="dark yellow 60%">
      <a:srgbClr val="FED07A"/>
    </a:custClr>
    <a:custClr name="light yellow 60%">
      <a:srgbClr val="FFE67F"/>
    </a:custClr>
    <a:custClr name="warm grey 60%">
      <a:srgbClr val="BCB4B0"/>
    </a:custClr>
    <a:custClr>
      <a:srgbClr val="FFFFFF"/>
    </a:custClr>
    <a:custClr name="dark blue 60%">
      <a:srgbClr val="6E7EB3"/>
    </a:custClr>
    <a:custClr name="light blue 60%">
      <a:srgbClr val="7DB4E2"/>
    </a:custClr>
    <a:custClr name="dark green 60%">
      <a:srgbClr val="C6CE79"/>
    </a:custClr>
    <a:custClr name="light green 60%">
      <a:srgbClr val="E2DA7A"/>
    </a:custClr>
    <a:custClr name="dark red 60%">
      <a:srgbClr val="D27863"/>
    </a:custClr>
    <a:custClr name="light red 60%">
      <a:srgbClr val="F08262"/>
    </a:custClr>
    <a:custClr name="dark yellow 40%">
      <a:srgbClr val="FFE0A9"/>
    </a:custClr>
    <a:custClr name="light yellow 40%">
      <a:srgbClr val="FFEEAF"/>
    </a:custClr>
    <a:custClr name="warm grey 40%">
      <a:srgbClr val="D2CBC9"/>
    </a:custClr>
    <a:custClr>
      <a:srgbClr val="FFFFFF"/>
    </a:custClr>
    <a:custClr name="dark blue 40%">
      <a:srgbClr val="9EA5CD"/>
    </a:custClr>
    <a:custClr name="light blue 40%">
      <a:srgbClr val="ADCDED"/>
    </a:custClr>
    <a:custClr name="dark green 40%">
      <a:srgbClr val="D8DEA8"/>
    </a:custClr>
    <a:custClr name="light green 40%">
      <a:srgbClr val="ECE6AA"/>
    </a:custClr>
    <a:custClr name="dark red 40%">
      <a:srgbClr val="E1A693"/>
    </a:custClr>
    <a:custClr name="light red 40%">
      <a:srgbClr val="F6AF95"/>
    </a:custClr>
  </a:custClrLst>
  <a:extLst>
    <a:ext uri="{05A4C25C-085E-4340-85A3-A5531E510DB2}">
      <thm15:themeFamily xmlns:thm15="http://schemas.microsoft.com/office/thememl/2012/main" name="Blank.potx" id="{0D16F9E6-8197-4EE0-84AE-DC493EAFB91A}" vid="{39FE2D74-D784-4C9E-9E0C-76796B574284}"/>
    </a:ext>
  </a:extLst>
</a:theme>
</file>

<file path=ppt/theme/theme2.xml><?xml version="1.0" encoding="utf-8"?>
<a:theme xmlns:a="http://schemas.openxmlformats.org/drawingml/2006/main" name="Office Theme">
  <a:themeElements>
    <a:clrScheme name="GfK color scheme for Office 2010">
      <a:dk1>
        <a:srgbClr val="000000"/>
      </a:dk1>
      <a:lt1>
        <a:srgbClr val="FFFFFF"/>
      </a:lt1>
      <a:dk2>
        <a:srgbClr val="E95E0F"/>
      </a:dk2>
      <a:lt2>
        <a:srgbClr val="928580"/>
      </a:lt2>
      <a:accent1>
        <a:srgbClr val="004186"/>
      </a:accent1>
      <a:accent2>
        <a:srgbClr val="0087C8"/>
      </a:accent2>
      <a:accent3>
        <a:srgbClr val="A1AF00"/>
      </a:accent3>
      <a:accent4>
        <a:srgbClr val="CDC300"/>
      </a:accent4>
      <a:accent5>
        <a:srgbClr val="B50F22"/>
      </a:accent5>
      <a:accent6>
        <a:srgbClr val="E31B19"/>
      </a:accent6>
      <a:hlink>
        <a:srgbClr val="A1AF00"/>
      </a:hlink>
      <a:folHlink>
        <a:srgbClr val="CDC300"/>
      </a:folHlink>
    </a:clrScheme>
    <a:fontScheme name="Gf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vert="horz" wrap="square" lIns="0" tIns="0" rIns="0" bIns="0" rtlCol="0" anchor="t" anchorCtr="0">
        <a:noAutofit/>
      </a:bodyPr>
      <a:lstStyle>
        <a:defPPr>
          <a:spcBef>
            <a:spcPts val="600"/>
          </a:spcBef>
          <a:defRPr dirty="0" err="1" smtClean="0">
            <a:latin typeface="Arial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GfK color scheme for Office 2010">
      <a:dk1>
        <a:srgbClr val="000000"/>
      </a:dk1>
      <a:lt1>
        <a:srgbClr val="FFFFFF"/>
      </a:lt1>
      <a:dk2>
        <a:srgbClr val="E95E0F"/>
      </a:dk2>
      <a:lt2>
        <a:srgbClr val="928580"/>
      </a:lt2>
      <a:accent1>
        <a:srgbClr val="004186"/>
      </a:accent1>
      <a:accent2>
        <a:srgbClr val="0087C8"/>
      </a:accent2>
      <a:accent3>
        <a:srgbClr val="A1AF00"/>
      </a:accent3>
      <a:accent4>
        <a:srgbClr val="CDC300"/>
      </a:accent4>
      <a:accent5>
        <a:srgbClr val="B50F22"/>
      </a:accent5>
      <a:accent6>
        <a:srgbClr val="E31B19"/>
      </a:accent6>
      <a:hlink>
        <a:srgbClr val="A1AF00"/>
      </a:hlink>
      <a:folHlink>
        <a:srgbClr val="CDC300"/>
      </a:folHlink>
    </a:clrScheme>
    <a:fontScheme name="Gf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vert="horz" wrap="square" lIns="0" tIns="0" rIns="0" bIns="0" rtlCol="0" anchor="t" anchorCtr="0">
        <a:noAutofit/>
      </a:bodyPr>
      <a:lstStyle>
        <a:defPPr>
          <a:spcBef>
            <a:spcPts val="600"/>
          </a:spcBef>
          <a:defRPr dirty="0" err="1" smtClean="0">
            <a:latin typeface="Arial"/>
          </a:defRPr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8fb135ec-df78-4771-b246-ee3879de3bc6" ContentTypeId="0x010100D0AFC36ACFD74F7BA0C77049996D405C" PreviousValue="fals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684793-112f-4fec-9fa7-c952a73f86d3">
      <Value>8</Value>
      <Value>6</Value>
      <Value>5</Value>
      <Value>4</Value>
      <Value>3</Value>
      <Value>2</Value>
    </TaxCatchAll>
    <ProductsTaxHTField0 xmlns="72acfbc7-13d6-4e32-8fe0-794e2d8bf5d1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15480a47-f0f1-4795-a643-bf3b2e95805c</TermId>
        </TermInfo>
      </Terms>
    </ProductsTaxHTField0>
    <gNetLanguagesTaxHTField0 xmlns="92833d98-8015-4e73-bff4-7fc7bdc77146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914398da-6a81-430b-8d1c-6a7bd1227f71</TermId>
        </TermInfo>
      </Terms>
    </gNetLanguagesTaxHTField0>
    <IndustriesTaxHTField0 xmlns="92833d98-8015-4e73-bff4-7fc7bdc7714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1b0d69d1-6137-41de-9ae5-e5925610d8cb</TermId>
        </TermInfo>
      </Terms>
    </IndustriesTaxHTField0>
    <ExpertContentTaxHTField0 xmlns="92833d98-8015-4e73-bff4-7fc7bdc77146">
      <Terms xmlns="http://schemas.microsoft.com/office/infopath/2007/PartnerControls"/>
    </ExpertContentTaxHTField0>
    <FunctionalAreaTaxHTField0 xmlns="92833d98-8015-4e73-bff4-7fc7bdc77146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Marketing ＆ Communication</TermName>
          <TermId xmlns="http://schemas.microsoft.com/office/infopath/2007/PartnerControls">e229bc12-4e91-4e55-875a-11b465ca0b0f</TermId>
        </TermInfo>
      </Terms>
    </FunctionalAreaTaxHTField0>
    <CountriesTaxHTField0 xmlns="92833d98-8015-4e73-bff4-7fc7bdc77146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3eaca359-c4b3-4b51-a927-e9852da92384</TermId>
        </TermInfo>
      </Terms>
    </CountriesTaxHTField0>
    <ClientsTaxHTField0 xmlns="92833d98-8015-4e73-bff4-7fc7bdc7714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457da623-78f9-49de-8564-b1618c49ba59</TermId>
        </TermInfo>
      </Terms>
    </ClientsTaxHTField0>
    <gNetNextKeyDocument xmlns="92833d98-8015-4e73-bff4-7fc7bdc77146">Yes</gNetNextKeyDocument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ExpertContentDocumentLibrary" ma:contentTypeID="0x010100D0AFC36ACFD74F7BA0C77049996D405C00FF49417D29D72E4D9B5054C9AC26121A" ma:contentTypeVersion="0" ma:contentTypeDescription="" ma:contentTypeScope="" ma:versionID="6360a5f94c527d9e7ec2ba7d0336b460">
  <xsd:schema xmlns:xsd="http://www.w3.org/2001/XMLSchema" xmlns:xs="http://www.w3.org/2001/XMLSchema" xmlns:p="http://schemas.microsoft.com/office/2006/metadata/properties" xmlns:ns2="92833d98-8015-4e73-bff4-7fc7bdc77146" xmlns:ns3="72acfbc7-13d6-4e32-8fe0-794e2d8bf5d1" xmlns:ns4="f2684793-112f-4fec-9fa7-c952a73f86d3" targetNamespace="http://schemas.microsoft.com/office/2006/metadata/properties" ma:root="true" ma:fieldsID="4dd616222a85d58f18a73fd7fa601ae7" ns2:_="" ns3:_="" ns4:_="">
    <xsd:import namespace="92833d98-8015-4e73-bff4-7fc7bdc77146"/>
    <xsd:import namespace="72acfbc7-13d6-4e32-8fe0-794e2d8bf5d1"/>
    <xsd:import namespace="f2684793-112f-4fec-9fa7-c952a73f86d3"/>
    <xsd:element name="properties">
      <xsd:complexType>
        <xsd:sequence>
          <xsd:element name="documentManagement">
            <xsd:complexType>
              <xsd:all>
                <xsd:element ref="ns2:ExpertContentTaxHTField0" minOccurs="0"/>
                <xsd:element ref="ns2:FunctionalAreaTaxHTField0" minOccurs="0"/>
                <xsd:element ref="ns3:ProductsTaxHTField0" minOccurs="0"/>
                <xsd:element ref="ns2:IndustriesTaxHTField0" minOccurs="0"/>
                <xsd:element ref="ns2:ClientsTaxHTField0" minOccurs="0"/>
                <xsd:element ref="ns2:CountriesTaxHTField0" minOccurs="0"/>
                <xsd:element ref="ns2:gNetLanguagesTaxHTField0" minOccurs="0"/>
                <xsd:element ref="ns2:gNetNextKeyDocument"/>
                <xsd:element ref="ns4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833d98-8015-4e73-bff4-7fc7bdc77146" elementFormDefault="qualified">
    <xsd:import namespace="http://schemas.microsoft.com/office/2006/documentManagement/types"/>
    <xsd:import namespace="http://schemas.microsoft.com/office/infopath/2007/PartnerControls"/>
    <xsd:element name="ExpertContentTaxHTField0" ma:index="9" nillable="true" ma:taxonomy="true" ma:internalName="ExpertContentTaxHTField0" ma:taxonomyFieldName="ExpertContent" ma:displayName="ExpertContent" ma:fieldId="{2e50cadb-926e-4b9a-81cc-b2fc0d2a2e8b}" ma:taxonomyMulti="true" ma:sspId="8fb135ec-df78-4771-b246-ee3879de3bc6" ma:termSetId="d12b150b-4d9a-4c34-8e5a-626529ef7d5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unctionalAreaTaxHTField0" ma:index="11" nillable="true" ma:taxonomy="true" ma:internalName="FunctionalAreaTaxHTField0" ma:taxonomyFieldName="FunctionalArea" ma:displayName="Functional Area" ma:fieldId="{5addb8ce-8b98-4715-b99a-23c7b3b4de54}" ma:taxonomyMulti="true" ma:sspId="8fb135ec-df78-4771-b246-ee3879de3bc6" ma:termSetId="034b5738-649c-45b4-805f-e334dfe593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dustriesTaxHTField0" ma:index="15" nillable="true" ma:taxonomy="true" ma:internalName="IndustriesTaxHTField0" ma:taxonomyFieldName="Industries" ma:displayName="Industries" ma:fieldId="{d0887a73-b12b-4166-9bd3-ad77ad44a61f}" ma:taxonomyMulti="true" ma:sspId="8fb135ec-df78-4771-b246-ee3879de3bc6" ma:termSetId="5a885248-49da-421b-8a8b-00dd6ab23a4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lientsTaxHTField0" ma:index="17" nillable="true" ma:taxonomy="true" ma:internalName="ClientsTaxHTField0" ma:taxonomyFieldName="Clients" ma:displayName="Clients" ma:fieldId="{5af12878-23aa-47d7-b623-ebafe040e8cf}" ma:taxonomyMulti="true" ma:sspId="8fb135ec-df78-4771-b246-ee3879de3bc6" ma:termSetId="7d4bc5b7-a2e0-4278-8bd4-f6b755a7f79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untriesTaxHTField0" ma:index="18" nillable="true" ma:taxonomy="true" ma:internalName="CountriesTaxHTField0" ma:taxonomyFieldName="Countries" ma:displayName="Countries" ma:fieldId="{d9e72649-4232-47f2-b7f4-bdcc13b6dc2c}" ma:taxonomyMulti="true" ma:sspId="8fb135ec-df78-4771-b246-ee3879de3bc6" ma:termSetId="17f85a7b-bb8b-458a-ba28-17ef49c29ac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NetLanguagesTaxHTField0" ma:index="21" nillable="true" ma:taxonomy="true" ma:internalName="gNetLanguagesTaxHTField0" ma:taxonomyFieldName="gNetLanguages" ma:displayName="Languages" ma:fieldId="{24fb12aa-1f3c-4882-98e8-a7edf33f2f19}" ma:taxonomyMulti="true" ma:sspId="8fb135ec-df78-4771-b246-ee3879de3bc6" ma:termSetId="b5ee173a-9bdd-41a2-a4ac-db00794e065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NetNextKeyDocument" ma:index="22" ma:displayName="Key Document" ma:default="No" ma:description="Documents that are of high importance" ma:internalName="gNetNextKeyDocument">
      <xsd:simpleType>
        <xsd:restriction base="dms:Choice">
          <xsd:enumeration value="Yes"/>
          <xsd:enumeration value="No"/>
        </xsd:restriction>
      </xsd:simpleType>
    </xsd:element>
    <xsd:element name="TaxCatchAllLabel" ma:index="24" nillable="true" ma:displayName="Taxonomy Catch All Column1" ma:hidden="true" ma:list="{e9390788-7e97-4405-b41d-ec2f65580922}" ma:internalName="TaxCatchAllLabel" ma:readOnly="true" ma:showField="CatchAllDataLabel" ma:web="3ad493c7-26de-4ac2-94db-ffb4b239bb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acfbc7-13d6-4e32-8fe0-794e2d8bf5d1" elementFormDefault="qualified">
    <xsd:import namespace="http://schemas.microsoft.com/office/2006/documentManagement/types"/>
    <xsd:import namespace="http://schemas.microsoft.com/office/infopath/2007/PartnerControls"/>
    <xsd:element name="ProductsTaxHTField0" ma:index="13" nillable="true" ma:taxonomy="true" ma:internalName="ProductsTaxHTField0" ma:taxonomyFieldName="Products" ma:displayName="Products" ma:fieldId="{d0bc3ba7-8911-43ef-8d13-b9b9962042ef}" ma:taxonomyMulti="true" ma:sspId="8fb135ec-df78-4771-b246-ee3879de3bc6" ma:termSetId="cbb9bdaf-82c2-446c-b699-94acba818cb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684793-112f-4fec-9fa7-c952a73f86d3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internalName="TaxCatchAll" ma:showField="CatchAllDat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F5683F-DE5A-4128-8136-79393BDF5936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643044BF-A435-4394-AA7A-C500776C88E9}">
  <ds:schemaRefs>
    <ds:schemaRef ds:uri="http://purl.org/dc/dcmitype/"/>
    <ds:schemaRef ds:uri="92833d98-8015-4e73-bff4-7fc7bdc77146"/>
    <ds:schemaRef ds:uri="http://www.w3.org/XML/1998/namespace"/>
    <ds:schemaRef ds:uri="72acfbc7-13d6-4e32-8fe0-794e2d8bf5d1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f2684793-112f-4fec-9fa7-c952a73f86d3"/>
  </ds:schemaRefs>
</ds:datastoreItem>
</file>

<file path=customXml/itemProps3.xml><?xml version="1.0" encoding="utf-8"?>
<ds:datastoreItem xmlns:ds="http://schemas.openxmlformats.org/officeDocument/2006/customXml" ds:itemID="{04CCC1B3-4CD5-4833-95A6-6904C602CD4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A007D11-31CB-4D9E-BAA6-32EAC90085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833d98-8015-4e73-bff4-7fc7bdc77146"/>
    <ds:schemaRef ds:uri="72acfbc7-13d6-4e32-8fe0-794e2d8bf5d1"/>
    <ds:schemaRef ds:uri="f2684793-112f-4fec-9fa7-c952a73f86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1122</Words>
  <Application>Microsoft Office PowerPoint</Application>
  <PresentationFormat>Apresentação na tela (16:9)</PresentationFormat>
  <Paragraphs>294</Paragraphs>
  <Slides>15</Slides>
  <Notes>9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Courier New</vt:lpstr>
      <vt:lpstr>Wingdings</vt:lpstr>
      <vt:lpstr>GfK Group</vt:lpstr>
      <vt:lpstr>think-cell Slide</vt:lpstr>
      <vt:lpstr>MERCADO EDITORIAL</vt:lpstr>
      <vt:lpstr>Em 2018 o mercado editorial seguiu estável</vt:lpstr>
      <vt:lpstr>Ambos canais tiveram queda no 4º Tri</vt:lpstr>
      <vt:lpstr>O Online amenizou a queda do tradicional</vt:lpstr>
      <vt:lpstr>Importância dos Gêneros por Canal</vt:lpstr>
      <vt:lpstr>Gêneros e Preço – por canal</vt:lpstr>
      <vt:lpstr>Top 500 Títulos</vt:lpstr>
      <vt:lpstr>15 Títulos mais vendidos no ano</vt:lpstr>
      <vt:lpstr>2019. E agora?</vt:lpstr>
      <vt:lpstr>Já em 2019 o mercado apresenta retração</vt:lpstr>
      <vt:lpstr>Patamar de Desconto</vt:lpstr>
      <vt:lpstr>Gêneros e Preço – por canal (Jan/Fev)</vt:lpstr>
      <vt:lpstr>15 Títulos mais vendidos em 2019 (Jan/Fev)</vt:lpstr>
      <vt:lpstr>Quer saber mais sobre as vendas do Mercado de livros no varejo? </vt:lpstr>
      <vt:lpstr>Obrigado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[Subtitle of presentation]</dc:subject>
  <dc:creator/>
  <cp:keywords/>
  <cp:lastModifiedBy/>
  <cp:revision>1</cp:revision>
  <dcterms:created xsi:type="dcterms:W3CDTF">2019-03-07T19:13:19Z</dcterms:created>
  <dcterms:modified xsi:type="dcterms:W3CDTF">2019-03-20T16:18:34Z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ients">
    <vt:lpwstr>4;#Not applicable|457da623-78f9-49de-8564-b1618c49ba59</vt:lpwstr>
  </property>
  <property fmtid="{D5CDD505-2E9C-101B-9397-08002B2CF9AE}" pid="3" name="Countries">
    <vt:lpwstr>3;#Global|3eaca359-c4b3-4b51-a927-e9852da92384</vt:lpwstr>
  </property>
  <property fmtid="{D5CDD505-2E9C-101B-9397-08002B2CF9AE}" pid="4" name="TaxKeyword">
    <vt:lpwstr>1781;#PowerPoint|50a0b034-169b-4062-b9b1-f0dd9c5b2843;#464;#template|14e0894c-c65f-40d3-8c04-dc2c7cb9794d;#353;#template 16:9|feef3289-4d16-4292-b8f5-4aa93f02d2bc</vt:lpwstr>
  </property>
  <property fmtid="{D5CDD505-2E9C-101B-9397-08002B2CF9AE}" pid="5" name="Solutions">
    <vt:lpwstr>64;#Not applicable|15480a47-f0f1-4795-a643-bf3b2e95805c</vt:lpwstr>
  </property>
  <property fmtid="{D5CDD505-2E9C-101B-9397-08002B2CF9AE}" pid="6" name="ContentTypeId">
    <vt:lpwstr>0x010100D0AFC36ACFD74F7BA0C77049996D405C00FF49417D29D72E4D9B5054C9AC26121A</vt:lpwstr>
  </property>
  <property fmtid="{D5CDD505-2E9C-101B-9397-08002B2CF9AE}" pid="7" name="GfK sector">
    <vt:lpwstr>68;#Cross Sector|d51dcd69-a6f7-4fb6-bc11-144a9da6fd82</vt:lpwstr>
  </property>
  <property fmtid="{D5CDD505-2E9C-101B-9397-08002B2CF9AE}" pid="8" name="Support Services">
    <vt:lpwstr>25;#Corporate Design Guidelines|1cd61861-7629-4907-97f6-83d66b33e039</vt:lpwstr>
  </property>
  <property fmtid="{D5CDD505-2E9C-101B-9397-08002B2CF9AE}" pid="9" name="Languages">
    <vt:lpwstr>73;#English|914398da-6a81-430b-8d1c-6a7bd1227f71</vt:lpwstr>
  </property>
  <property fmtid="{D5CDD505-2E9C-101B-9397-08002B2CF9AE}" pid="10" name="Industries">
    <vt:lpwstr>6;#Not applicable|1b0d69d1-6137-41de-9ae5-e5925610d8cb</vt:lpwstr>
  </property>
  <property fmtid="{D5CDD505-2E9C-101B-9397-08002B2CF9AE}" pid="11" name="Methodology">
    <vt:lpwstr/>
  </property>
  <property fmtid="{D5CDD505-2E9C-101B-9397-08002B2CF9AE}" pid="12" name="Order">
    <vt:r8>7900</vt:r8>
  </property>
  <property fmtid="{D5CDD505-2E9C-101B-9397-08002B2CF9AE}" pid="13" name="FunctionalArea">
    <vt:lpwstr>2;#Marketing ＆ Communication|e229bc12-4e91-4e55-875a-11b465ca0b0f</vt:lpwstr>
  </property>
  <property fmtid="{D5CDD505-2E9C-101B-9397-08002B2CF9AE}" pid="14" name="ExpertContent">
    <vt:lpwstr/>
  </property>
  <property fmtid="{D5CDD505-2E9C-101B-9397-08002B2CF9AE}" pid="15" name="_SharedFileIndex">
    <vt:lpwstr/>
  </property>
  <property fmtid="{D5CDD505-2E9C-101B-9397-08002B2CF9AE}" pid="16" name="_SourceUrl">
    <vt:lpwstr/>
  </property>
  <property fmtid="{D5CDD505-2E9C-101B-9397-08002B2CF9AE}" pid="17" name="Products">
    <vt:lpwstr>5;#Not applicable|15480a47-f0f1-4795-a643-bf3b2e95805c</vt:lpwstr>
  </property>
  <property fmtid="{D5CDD505-2E9C-101B-9397-08002B2CF9AE}" pid="18" name="gNetLanguages">
    <vt:lpwstr>8;#English|914398da-6a81-430b-8d1c-6a7bd1227f71</vt:lpwstr>
  </property>
</Properties>
</file>